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70" r:id="rId5"/>
    <p:sldId id="258" r:id="rId6"/>
    <p:sldId id="259" r:id="rId7"/>
    <p:sldId id="260" r:id="rId8"/>
    <p:sldId id="272" r:id="rId9"/>
    <p:sldId id="273" r:id="rId10"/>
    <p:sldId id="274" r:id="rId11"/>
    <p:sldId id="27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4F08B-E66C-421D-A503-9F23212A581C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B25B4-50D6-42B3-B5E4-E5EBFCC62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B25B4-50D6-42B3-B5E4-E5EBFCC62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76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B25B4-50D6-42B3-B5E4-E5EBFCC62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B25B4-50D6-42B3-B5E4-E5EBFCC62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2C37-1967-448C-8D23-0CFAB3414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Paper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14663-A346-4042-8E75-434EAC1D8B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Author, University, Country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40E2-631D-478D-A0CF-86CD5CF7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345E-45B8-4C0D-B198-20AAB1E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26F7-8909-4417-86EE-D1C295B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C779-0CFC-4E26-B6FA-0D368F61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8B9F0-2D76-4DCB-966F-7360ABB50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83E0-5F80-4946-BE64-61238F29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B33F-2565-4A69-B344-565541F6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3C5DC-560A-4A85-80CC-F727B520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DB465-FC10-4A85-BC4C-6A61AA073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CC8F0-4685-448B-BF6D-3F4001839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52357-1306-4BC3-A722-E8021491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25AC-727B-4E50-9E3F-809729ED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2853-624A-4255-B41B-E049A30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A5E3-BDC8-4BE8-8EF6-79BEAB33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A29E-290F-4C7D-B61E-34075FE5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D036-09D8-4DCE-9773-0AA7C954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593C-32A0-403A-917A-56D29FE5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07CC-C5F0-4DC2-BB90-51230F1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C10-D3E0-49FF-991D-EF72EFF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A50D8-19CD-4C0A-A94E-8238CBA2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9F03-4F0D-4C53-9C69-3C9977D3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1A3B-C492-4F95-9964-916D2A53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EF9DE-5995-419E-BB59-C1FB3FD9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EB51-D7D3-4019-85F1-4515BDF2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AA07-0D99-4C2B-BD8B-EE80109C0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9C5D7-058D-4800-A2F4-695EE3C0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FCB62-E2A5-4F87-9CA5-6E862DB8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7881-120B-4FC4-BBBF-32F94651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1AEC9-9631-41EC-97E4-266D3281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8007-E22C-46A7-A714-47B13121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635A-BA68-49C8-BBB3-E7AC9326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2B64D-473D-4368-8B25-C3DDA65D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5754B-4CC2-45B1-A6BA-20BF9FBA5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DBA82-63AF-4F59-A749-C50B43FB3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ABDE1-F795-46AF-9ADD-577A8938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7B9F1-872B-4DE6-A9A4-A3817C04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5D1CF-2BF0-47E8-B18C-23973DA5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47DE-6F96-4FB4-BFB2-CC4282A5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37BCF-EA81-4CAC-91A0-C5EFF432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FB70F-167B-4C78-B30C-F4678924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F2878-B09F-4336-AF6D-8855DB39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ED1BC-66FA-4E46-B5E0-36152F3F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C26D4-A68F-4F4D-B052-2E4040D3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0983-452E-4B0C-AD19-0CF3497A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EDB5-064D-4613-BAFF-343DBEAC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9C63-B1CB-435B-98F0-08FEC743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04F92-0FF7-4BFD-B1B0-15558D76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6C19E-2FEB-439E-94F7-5005B37D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F9B52-4352-42B4-B832-2D200ED1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87541-D604-4233-96D8-FFE7AE95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80FC-F8FF-47D5-B7CD-B6D8E533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9249E-F326-4A80-86F2-0A2C6588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C04E1-BECF-443E-B671-0FA71D20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7018B-5995-4DD2-8311-6B640950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1BF4F-FEFB-4296-941B-82613AA6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CC891-F8D6-42A5-B5EE-9C4D7751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4DB77-B418-40EB-A1C6-828F363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ADB96-7BAA-45CB-8267-809FCC4BD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FF9C-3D6E-46DB-8B89-3E7B58CE8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36A0-8233-4CC7-B02C-13B0276224B3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4EEDF-85FF-40D3-BC61-177A96BD1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938F-F760-4CF2-B46C-1C44BC6FE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47D3-3BFA-46F5-93DA-E1BE5046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97" y="1299782"/>
            <a:ext cx="10904559" cy="238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THINKING AND BUSINESS QUALITY MANAGEMENT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BIOHACKING IN THE ERA OF DIGITAL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B1BB-97B4-4180-B829-8AC89A6D3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66" y="4693859"/>
            <a:ext cx="11027391" cy="165576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Vladimira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Library Studies and Information Technologies, Bulgaria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 Milena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Library Studies and Information Technologies, Bulgaria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Bogomil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Alexandrov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Library Studies and Information Technologies, Bulgaria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16" y="83575"/>
            <a:ext cx="6096000" cy="1708244"/>
          </a:xfrm>
        </p:spPr>
        <p:txBody>
          <a:bodyPr anchor="ctr">
            <a:norm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Future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11EF3-1C7D-B5E7-CF31-1359BA99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5" y="6400800"/>
            <a:ext cx="11696121" cy="446611"/>
          </a:xfrm>
          <a:prstGeom prst="rect">
            <a:avLst/>
          </a:prstGeom>
        </p:spPr>
      </p:pic>
      <p:pic>
        <p:nvPicPr>
          <p:cNvPr id="7" name="Picture 6" descr="A hand with a glowing screen&#10;&#10;Description automatically generated">
            <a:extLst>
              <a:ext uri="{FF2B5EF4-FFF2-40B4-BE49-F238E27FC236}">
                <a16:creationId xmlns:a16="http://schemas.microsoft.com/office/drawing/2014/main" id="{2AD9463F-E3F2-B3EA-4F7A-E42E11C89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r="4404"/>
          <a:stretch/>
        </p:blipFill>
        <p:spPr>
          <a:xfrm>
            <a:off x="9832" y="10589"/>
            <a:ext cx="5683045" cy="6538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E1439-BB97-D5AF-F4CF-7C360D87E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90" y="1303188"/>
            <a:ext cx="6287549" cy="54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4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86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V.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52" y="1865416"/>
            <a:ext cx="5888294" cy="45475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transformation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 optimization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 performance improvement</a:t>
            </a:r>
          </a:p>
        </p:txBody>
      </p:sp>
      <p:pic>
        <p:nvPicPr>
          <p:cNvPr id="5" name="Content Placeholder 9" descr="A hands holding a brain&#10;&#10;Description automatically generated">
            <a:extLst>
              <a:ext uri="{FF2B5EF4-FFF2-40B4-BE49-F238E27FC236}">
                <a16:creationId xmlns:a16="http://schemas.microsoft.com/office/drawing/2014/main" id="{3156C937-FAF9-2382-A792-DEC7E596D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7" t="8674" r="19274" b="8606"/>
          <a:stretch/>
        </p:blipFill>
        <p:spPr>
          <a:xfrm>
            <a:off x="1838632" y="3787086"/>
            <a:ext cx="2202426" cy="2033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erson walking towards a digital transformation&#10;&#10;Description automatically generated">
            <a:extLst>
              <a:ext uri="{FF2B5EF4-FFF2-40B4-BE49-F238E27FC236}">
                <a16:creationId xmlns:a16="http://schemas.microsoft.com/office/drawing/2014/main" id="{E250A89A-7DEE-4412-B653-4C1DB93BA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9" y="737420"/>
            <a:ext cx="5888295" cy="5083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38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thank you sign&#10;&#10;Description automatically generated">
            <a:extLst>
              <a:ext uri="{FF2B5EF4-FFF2-40B4-BE49-F238E27FC236}">
                <a16:creationId xmlns:a16="http://schemas.microsoft.com/office/drawing/2014/main" id="{69DF4A10-CC3C-BBC0-E8DD-2DD044B32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1" y="265471"/>
            <a:ext cx="9793589" cy="5714847"/>
          </a:xfrm>
        </p:spPr>
      </p:pic>
    </p:spTree>
    <p:extLst>
      <p:ext uri="{BB962C8B-B14F-4D97-AF65-F5344CB8AC3E}">
        <p14:creationId xmlns:p14="http://schemas.microsoft.com/office/powerpoint/2010/main" val="287054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0B7D6673-588E-4806-9112-52DC6C4F9417}"/>
              </a:ext>
            </a:extLst>
          </p:cNvPr>
          <p:cNvSpPr/>
          <p:nvPr/>
        </p:nvSpPr>
        <p:spPr>
          <a:xfrm>
            <a:off x="638589" y="508694"/>
            <a:ext cx="10569979" cy="798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3074" name="Picture 2" descr="Фундаментална маркетинг фуния за продажби">
            <a:extLst>
              <a:ext uri="{FF2B5EF4-FFF2-40B4-BE49-F238E27FC236}">
                <a16:creationId xmlns:a16="http://schemas.microsoft.com/office/drawing/2014/main" id="{6A92E3DE-139F-4869-8C65-B6894A15F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r="6670" b="11324"/>
          <a:stretch/>
        </p:blipFill>
        <p:spPr bwMode="auto">
          <a:xfrm>
            <a:off x="638589" y="1659887"/>
            <a:ext cx="10715211" cy="44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F1B60-C597-401D-906D-2455B6D1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686" y="214936"/>
            <a:ext cx="196042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bg-BG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386E5-DBD8-4501-AA31-5CE289DE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2</a:t>
            </a:fld>
            <a:endParaRPr lang="bg-BG" altLang="bg-BG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0ED96D-5FB1-492A-BEBA-23B2278E8721}"/>
              </a:ext>
            </a:extLst>
          </p:cNvPr>
          <p:cNvSpPr txBox="1"/>
          <p:nvPr/>
        </p:nvSpPr>
        <p:spPr>
          <a:xfrm>
            <a:off x="4756789" y="2110423"/>
            <a:ext cx="343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Research Methods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4DDE9B-18FC-435E-9184-83F63276112C}"/>
              </a:ext>
            </a:extLst>
          </p:cNvPr>
          <p:cNvSpPr txBox="1"/>
          <p:nvPr/>
        </p:nvSpPr>
        <p:spPr>
          <a:xfrm>
            <a:off x="4662869" y="2860298"/>
            <a:ext cx="2521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Biohacking Specifics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4A817D-385B-4744-9EAC-811D740B7193}"/>
              </a:ext>
            </a:extLst>
          </p:cNvPr>
          <p:cNvSpPr txBox="1"/>
          <p:nvPr/>
        </p:nvSpPr>
        <p:spPr>
          <a:xfrm>
            <a:off x="4998917" y="3710944"/>
            <a:ext cx="2483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Analytics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37BF1D-68B9-49F9-8CEC-63DE4596B80E}"/>
              </a:ext>
            </a:extLst>
          </p:cNvPr>
          <p:cNvSpPr txBox="1"/>
          <p:nvPr/>
        </p:nvSpPr>
        <p:spPr>
          <a:xfrm>
            <a:off x="5230928" y="4520453"/>
            <a:ext cx="2483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cases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74F420-62DB-4AA0-91F0-DA171F32C766}"/>
              </a:ext>
            </a:extLst>
          </p:cNvPr>
          <p:cNvSpPr txBox="1"/>
          <p:nvPr/>
        </p:nvSpPr>
        <p:spPr>
          <a:xfrm>
            <a:off x="5453126" y="530168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87133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40" y="1835513"/>
            <a:ext cx="5767316" cy="2855556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Transformation - Challenges and Opportunities for Businesses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Information Technology in Quality Management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 and Digitalization for Market Competitiveness</a:t>
            </a:r>
          </a:p>
        </p:txBody>
      </p:sp>
      <p:pic>
        <p:nvPicPr>
          <p:cNvPr id="1026" name="Picture 2" descr="How Digital Transformation is becoming every organisation's need in 2023 -  Times of In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22" y="1457857"/>
            <a:ext cx="4505278" cy="337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arch magnifying glass tool icon 2515311 Vector Art at Vecteez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56" y="4291113"/>
            <a:ext cx="2482645" cy="24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3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9" y="9656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Research Methods</a:t>
            </a:r>
            <a:br>
              <a:rPr lang="bg-BG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3096" y="2142786"/>
            <a:ext cx="5519597" cy="244972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of scientific and business resources</a:t>
            </a:r>
          </a:p>
          <a:p>
            <a:pPr marL="514350" indent="-514350">
              <a:buAutoNum type="arabicParenR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comparative analysis</a:t>
            </a:r>
          </a:p>
          <a:p>
            <a:pPr marL="514350" indent="-514350">
              <a:buAutoNum type="arabicParenR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pros and cons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1C208-7821-4DD2-8F4E-A2839468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2933" y="1703140"/>
            <a:ext cx="4576549" cy="332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oogle Shape;5375;p50">
            <a:extLst>
              <a:ext uri="{FF2B5EF4-FFF2-40B4-BE49-F238E27FC236}">
                <a16:creationId xmlns:a16="http://schemas.microsoft.com/office/drawing/2014/main" id="{356B3A9F-2605-41EA-AEF8-FFECBC32DBE4}"/>
              </a:ext>
            </a:extLst>
          </p:cNvPr>
          <p:cNvGrpSpPr/>
          <p:nvPr/>
        </p:nvGrpSpPr>
        <p:grpSpPr>
          <a:xfrm>
            <a:off x="844120" y="4510266"/>
            <a:ext cx="5101754" cy="1563352"/>
            <a:chOff x="246070" y="1983375"/>
            <a:chExt cx="1855347" cy="61684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Google Shape;5376;p50">
              <a:extLst>
                <a:ext uri="{FF2B5EF4-FFF2-40B4-BE49-F238E27FC236}">
                  <a16:creationId xmlns:a16="http://schemas.microsoft.com/office/drawing/2014/main" id="{38428199-8F4E-438D-A0BD-9C66392BA8A9}"/>
                </a:ext>
              </a:extLst>
            </p:cNvPr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7;p50">
              <a:extLst>
                <a:ext uri="{FF2B5EF4-FFF2-40B4-BE49-F238E27FC236}">
                  <a16:creationId xmlns:a16="http://schemas.microsoft.com/office/drawing/2014/main" id="{0B8B4E7F-08E9-4453-8C58-31062268DECA}"/>
                </a:ext>
              </a:extLst>
            </p:cNvPr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78;p50">
              <a:extLst>
                <a:ext uri="{FF2B5EF4-FFF2-40B4-BE49-F238E27FC236}">
                  <a16:creationId xmlns:a16="http://schemas.microsoft.com/office/drawing/2014/main" id="{C1938D2C-4982-441C-A043-1CD7F30711C2}"/>
                </a:ext>
              </a:extLst>
            </p:cNvPr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79;p50">
              <a:extLst>
                <a:ext uri="{FF2B5EF4-FFF2-40B4-BE49-F238E27FC236}">
                  <a16:creationId xmlns:a16="http://schemas.microsoft.com/office/drawing/2014/main" id="{2612E191-6D33-4B0A-8DE5-DAA0B5ECC3C2}"/>
                </a:ext>
              </a:extLst>
            </p:cNvPr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0;p50">
              <a:extLst>
                <a:ext uri="{FF2B5EF4-FFF2-40B4-BE49-F238E27FC236}">
                  <a16:creationId xmlns:a16="http://schemas.microsoft.com/office/drawing/2014/main" id="{6447DC29-EF93-4077-BC7D-390343DF2333}"/>
                </a:ext>
              </a:extLst>
            </p:cNvPr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81;p50">
              <a:extLst>
                <a:ext uri="{FF2B5EF4-FFF2-40B4-BE49-F238E27FC236}">
                  <a16:creationId xmlns:a16="http://schemas.microsoft.com/office/drawing/2014/main" id="{05C293D6-C1A1-4601-BECA-51A1472690C3}"/>
                </a:ext>
              </a:extLst>
            </p:cNvPr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82;p50">
              <a:extLst>
                <a:ext uri="{FF2B5EF4-FFF2-40B4-BE49-F238E27FC236}">
                  <a16:creationId xmlns:a16="http://schemas.microsoft.com/office/drawing/2014/main" id="{130F0DB0-0104-4C44-98D7-27E1DCE7F398}"/>
                </a:ext>
              </a:extLst>
            </p:cNvPr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3;p50">
              <a:extLst>
                <a:ext uri="{FF2B5EF4-FFF2-40B4-BE49-F238E27FC236}">
                  <a16:creationId xmlns:a16="http://schemas.microsoft.com/office/drawing/2014/main" id="{22445852-48B8-417E-9267-0FF9A07BD9B4}"/>
                </a:ext>
              </a:extLst>
            </p:cNvPr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84;p50">
              <a:extLst>
                <a:ext uri="{FF2B5EF4-FFF2-40B4-BE49-F238E27FC236}">
                  <a16:creationId xmlns:a16="http://schemas.microsoft.com/office/drawing/2014/main" id="{6D8B335D-F3BA-4F6E-9945-43FE2DC72615}"/>
                </a:ext>
              </a:extLst>
            </p:cNvPr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609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ohacking &amp; Preventive Medical Care | Echelon Healt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r="-2" b="36518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holding a tablet with a brain shaped object&#10;&#10;Description automatically generated">
            <a:extLst>
              <a:ext uri="{FF2B5EF4-FFF2-40B4-BE49-F238E27FC236}">
                <a16:creationId xmlns:a16="http://schemas.microsoft.com/office/drawing/2014/main" id="{8C8AF9C1-B591-DDAA-CB46-215B638D8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8" y="859536"/>
            <a:ext cx="4911460" cy="1243584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 benefits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98" y="2235653"/>
            <a:ext cx="4832803" cy="366435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Biohacking as an alternative approach for corporate effectiveness and adaptability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Biotechnologies on Human Behavior and Business Process Management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potential threats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25894-6C42-81B8-815A-B0CC31EE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" y="6537932"/>
            <a:ext cx="3360711" cy="320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45FFE-B8BF-912C-D61F-39B6C2C03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67" y="871045"/>
            <a:ext cx="201130" cy="18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016988"/>
            <a:ext cx="10126070" cy="131420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400" i="1" dirty="0"/>
              <a:t>Transforming Decision-Making Processes</a:t>
            </a:r>
          </a:p>
          <a:p>
            <a:pPr algn="just"/>
            <a:r>
              <a:rPr lang="en-US" sz="2400" i="1" dirty="0"/>
              <a:t>Improving Workforce Well-Being</a:t>
            </a:r>
          </a:p>
          <a:p>
            <a:pPr algn="just"/>
            <a:r>
              <a:rPr lang="en-US" sz="2400" i="1" dirty="0"/>
              <a:t>Enhancing Overall Organizational Procedures</a:t>
            </a:r>
          </a:p>
        </p:txBody>
      </p:sp>
      <p:pic>
        <p:nvPicPr>
          <p:cNvPr id="3074" name="Picture 2" descr="Salud mental a bordo plantilla vectorial bienestar psicológico disfrutar de vida trabajo productivo auto eficacia receptiva sitio web móvil, iconos página web paso a paso pantallas rgb concepto de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4549"/>
            <a:ext cx="10126070" cy="39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BE0418-15FF-4DB5-BF30-A7110A15EF48}"/>
              </a:ext>
            </a:extLst>
          </p:cNvPr>
          <p:cNvSpPr/>
          <p:nvPr/>
        </p:nvSpPr>
        <p:spPr>
          <a:xfrm>
            <a:off x="632547" y="176247"/>
            <a:ext cx="10926906" cy="6687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Applications of Biohacking</a:t>
            </a:r>
            <a:endParaRPr lang="bg-BG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CADD9-A0B8-4F00-AFCD-4EDCEC23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75" y="5039603"/>
            <a:ext cx="3084395" cy="12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97" y="322353"/>
            <a:ext cx="10515600" cy="69052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Strategies</a:t>
            </a:r>
            <a:br>
              <a:rPr lang="bg-B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8" y="5329710"/>
            <a:ext cx="5070230" cy="9366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Wearable Technologies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Stimulation</a:t>
            </a:r>
          </a:p>
        </p:txBody>
      </p:sp>
      <p:pic>
        <p:nvPicPr>
          <p:cNvPr id="1026" name="Picture 2" descr="https://www.frontiersin.org/files/Articles/611300/fnins-15-611300-HTML/image_m/fnins-15-611300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" y="1165641"/>
            <a:ext cx="10578319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678C69-A758-4F67-B46E-4ECC8EDDC06B}"/>
              </a:ext>
            </a:extLst>
          </p:cNvPr>
          <p:cNvSpPr txBox="1">
            <a:spLocks/>
          </p:cNvSpPr>
          <p:nvPr/>
        </p:nvSpPr>
        <p:spPr>
          <a:xfrm>
            <a:off x="5613009" y="5329710"/>
            <a:ext cx="5668988" cy="936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Monitoring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Modification</a:t>
            </a:r>
          </a:p>
        </p:txBody>
      </p:sp>
    </p:spTree>
    <p:extLst>
      <p:ext uri="{BB962C8B-B14F-4D97-AF65-F5344CB8AC3E}">
        <p14:creationId xmlns:p14="http://schemas.microsoft.com/office/powerpoint/2010/main" val="407455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plants | Targeted Individuals Ca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34" y="331213"/>
            <a:ext cx="4048125" cy="59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34">
            <a:extLst>
              <a:ext uri="{FF2B5EF4-FFF2-40B4-BE49-F238E27FC236}">
                <a16:creationId xmlns:a16="http://schemas.microsoft.com/office/drawing/2014/main" id="{CAF5910C-B45B-476D-8791-B78E50CAEB21}"/>
              </a:ext>
            </a:extLst>
          </p:cNvPr>
          <p:cNvSpPr/>
          <p:nvPr/>
        </p:nvSpPr>
        <p:spPr>
          <a:xfrm>
            <a:off x="1028127" y="68825"/>
            <a:ext cx="5636992" cy="3605620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92DEB-5933-4CA3-A95A-841B1F4B8F13}"/>
              </a:ext>
            </a:extLst>
          </p:cNvPr>
          <p:cNvSpPr txBox="1"/>
          <p:nvPr/>
        </p:nvSpPr>
        <p:spPr>
          <a:xfrm>
            <a:off x="1653663" y="932916"/>
            <a:ext cx="396152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Genetic modification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Technological implants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Implementation of wearable technologies and applications</a:t>
            </a: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856C4F1F-4183-AD14-CF94-673877F71F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7739" y="3674444"/>
            <a:ext cx="5828261" cy="27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440-35FF-4863-9D0E-7E1132E8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IV.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potential risks</a:t>
            </a:r>
          </a:p>
        </p:txBody>
      </p:sp>
      <p:pic>
        <p:nvPicPr>
          <p:cNvPr id="3074" name="Picture 2" descr="New Technologies New Risks - HDIA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597"/>
            <a:ext cx="10418093" cy="427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8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RDSCI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207</Words>
  <Application>Microsoft Office PowerPoint</Application>
  <PresentationFormat>Widescreen</PresentationFormat>
  <Paragraphs>46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Tahoma</vt:lpstr>
      <vt:lpstr>Times New Roman</vt:lpstr>
      <vt:lpstr>Wingdings</vt:lpstr>
      <vt:lpstr>Office Theme</vt:lpstr>
      <vt:lpstr>STRATEGIC THINKING AND BUSINESS QUALITY MANAGEMENT THROUGH BIOHACKING IN THE ERA OF DIGITAL TRANSFORMATION</vt:lpstr>
      <vt:lpstr>Content</vt:lpstr>
      <vt:lpstr>I. Key points</vt:lpstr>
      <vt:lpstr>II. Research Methods </vt:lpstr>
      <vt:lpstr>III. Research benefits</vt:lpstr>
      <vt:lpstr>PowerPoint Presentation</vt:lpstr>
      <vt:lpstr> Integration Strategies </vt:lpstr>
      <vt:lpstr>PowerPoint Presentation</vt:lpstr>
      <vt:lpstr>IV. Challenges and potential risks</vt:lpstr>
      <vt:lpstr>Discussion and Future Work</vt:lpstr>
      <vt:lpstr>V.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Mehmed Kyuchukov</dc:creator>
  <cp:lastModifiedBy>Vladimira Petkova</cp:lastModifiedBy>
  <cp:revision>37</cp:revision>
  <dcterms:created xsi:type="dcterms:W3CDTF">2022-03-06T13:24:11Z</dcterms:created>
  <dcterms:modified xsi:type="dcterms:W3CDTF">2023-10-07T14:54:08Z</dcterms:modified>
</cp:coreProperties>
</file>