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68" r:id="rId6"/>
    <p:sldId id="269" r:id="rId7"/>
    <p:sldId id="270" r:id="rId8"/>
    <p:sldId id="271" r:id="rId9"/>
    <p:sldId id="272" r:id="rId10"/>
    <p:sldId id="27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19"/>
  </p:normalViewPr>
  <p:slideViewPr>
    <p:cSldViewPr snapToGrid="0">
      <p:cViewPr varScale="1">
        <p:scale>
          <a:sx n="90" d="100"/>
          <a:sy n="90" d="100"/>
        </p:scale>
        <p:origin x="232"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72C37-1967-448C-8D23-0CFAB341425F}"/>
              </a:ext>
            </a:extLst>
          </p:cNvPr>
          <p:cNvSpPr>
            <a:spLocks noGrp="1"/>
          </p:cNvSpPr>
          <p:nvPr>
            <p:ph type="ctrTitle" hasCustomPrompt="1"/>
          </p:nvPr>
        </p:nvSpPr>
        <p:spPr>
          <a:xfrm>
            <a:off x="1524000" y="1122363"/>
            <a:ext cx="9144000" cy="2387600"/>
          </a:xfrm>
        </p:spPr>
        <p:txBody>
          <a:bodyPr anchor="b">
            <a:normAutofit/>
          </a:bodyPr>
          <a:lstStyle>
            <a:lvl1pPr algn="ctr">
              <a:defRPr sz="4400"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Paper Name</a:t>
            </a:r>
          </a:p>
        </p:txBody>
      </p:sp>
      <p:sp>
        <p:nvSpPr>
          <p:cNvPr id="3" name="Subtitle 2">
            <a:extLst>
              <a:ext uri="{FF2B5EF4-FFF2-40B4-BE49-F238E27FC236}">
                <a16:creationId xmlns:a16="http://schemas.microsoft.com/office/drawing/2014/main" id="{57414663-A346-4042-8E75-434EAC1D8B37}"/>
              </a:ext>
            </a:extLst>
          </p:cNvPr>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Author, University, Country</a:t>
            </a:r>
          </a:p>
        </p:txBody>
      </p:sp>
      <p:sp>
        <p:nvSpPr>
          <p:cNvPr id="4" name="Date Placeholder 3">
            <a:extLst>
              <a:ext uri="{FF2B5EF4-FFF2-40B4-BE49-F238E27FC236}">
                <a16:creationId xmlns:a16="http://schemas.microsoft.com/office/drawing/2014/main" id="{73E440E2-631D-478D-A0CF-86CD5CF75DBB}"/>
              </a:ext>
            </a:extLst>
          </p:cNvPr>
          <p:cNvSpPr>
            <a:spLocks noGrp="1"/>
          </p:cNvSpPr>
          <p:nvPr>
            <p:ph type="dt" sz="half" idx="10"/>
          </p:nvPr>
        </p:nvSpPr>
        <p:spPr/>
        <p:txBody>
          <a:bodyPr/>
          <a:lstStyle/>
          <a:p>
            <a:fld id="{8F0036A0-8233-4CC7-B02C-13B0276224B3}" type="datetimeFigureOut">
              <a:rPr lang="en-US" smtClean="0"/>
              <a:t>10/6/23</a:t>
            </a:fld>
            <a:endParaRPr lang="en-US" dirty="0"/>
          </a:p>
        </p:txBody>
      </p:sp>
      <p:sp>
        <p:nvSpPr>
          <p:cNvPr id="5" name="Footer Placeholder 4">
            <a:extLst>
              <a:ext uri="{FF2B5EF4-FFF2-40B4-BE49-F238E27FC236}">
                <a16:creationId xmlns:a16="http://schemas.microsoft.com/office/drawing/2014/main" id="{7AC4345E-45B8-4C0D-B198-20AAB1E5B5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72426F7-8909-4417-86EE-D1C295B27699}"/>
              </a:ext>
            </a:extLst>
          </p:cNvPr>
          <p:cNvSpPr>
            <a:spLocks noGrp="1"/>
          </p:cNvSpPr>
          <p:nvPr>
            <p:ph type="sldNum" sz="quarter" idx="12"/>
          </p:nvPr>
        </p:nvSpPr>
        <p:spPr/>
        <p:txBody>
          <a:bodyPr/>
          <a:lstStyle/>
          <a:p>
            <a:fld id="{87983E71-B76B-46B5-9866-6054DAAA9C72}" type="slidenum">
              <a:rPr lang="en-US" smtClean="0"/>
              <a:t>‹#›</a:t>
            </a:fld>
            <a:endParaRPr lang="en-US" dirty="0"/>
          </a:p>
        </p:txBody>
      </p:sp>
    </p:spTree>
    <p:extLst>
      <p:ext uri="{BB962C8B-B14F-4D97-AF65-F5344CB8AC3E}">
        <p14:creationId xmlns:p14="http://schemas.microsoft.com/office/powerpoint/2010/main" val="252082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CC779-0CFC-4E26-B6FA-0D368F61CE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D8B9F0-2D76-4DCB-966F-7360ABB5067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F83E0-5F80-4946-BE64-61238F292956}"/>
              </a:ext>
            </a:extLst>
          </p:cNvPr>
          <p:cNvSpPr>
            <a:spLocks noGrp="1"/>
          </p:cNvSpPr>
          <p:nvPr>
            <p:ph type="dt" sz="half" idx="10"/>
          </p:nvPr>
        </p:nvSpPr>
        <p:spPr/>
        <p:txBody>
          <a:bodyPr/>
          <a:lstStyle/>
          <a:p>
            <a:fld id="{8F0036A0-8233-4CC7-B02C-13B0276224B3}" type="datetimeFigureOut">
              <a:rPr lang="en-US" smtClean="0"/>
              <a:t>10/6/23</a:t>
            </a:fld>
            <a:endParaRPr lang="en-US" dirty="0"/>
          </a:p>
        </p:txBody>
      </p:sp>
      <p:sp>
        <p:nvSpPr>
          <p:cNvPr id="5" name="Footer Placeholder 4">
            <a:extLst>
              <a:ext uri="{FF2B5EF4-FFF2-40B4-BE49-F238E27FC236}">
                <a16:creationId xmlns:a16="http://schemas.microsoft.com/office/drawing/2014/main" id="{1FC5B33F-2565-4A69-B344-565541F66C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D3C5DC-560A-4A85-80CC-F727B520F308}"/>
              </a:ext>
            </a:extLst>
          </p:cNvPr>
          <p:cNvSpPr>
            <a:spLocks noGrp="1"/>
          </p:cNvSpPr>
          <p:nvPr>
            <p:ph type="sldNum" sz="quarter" idx="12"/>
          </p:nvPr>
        </p:nvSpPr>
        <p:spPr/>
        <p:txBody>
          <a:bodyPr/>
          <a:lstStyle/>
          <a:p>
            <a:fld id="{87983E71-B76B-46B5-9866-6054DAAA9C72}" type="slidenum">
              <a:rPr lang="en-US" smtClean="0"/>
              <a:t>‹#›</a:t>
            </a:fld>
            <a:endParaRPr lang="en-US" dirty="0"/>
          </a:p>
        </p:txBody>
      </p:sp>
    </p:spTree>
    <p:extLst>
      <p:ext uri="{BB962C8B-B14F-4D97-AF65-F5344CB8AC3E}">
        <p14:creationId xmlns:p14="http://schemas.microsoft.com/office/powerpoint/2010/main" val="4165665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FDB465-FC10-4A85-BC4C-6A61AA0738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BCC8F0-4685-448B-BF6D-3F4001839BC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652357-1306-4BC3-A722-E80214917A52}"/>
              </a:ext>
            </a:extLst>
          </p:cNvPr>
          <p:cNvSpPr>
            <a:spLocks noGrp="1"/>
          </p:cNvSpPr>
          <p:nvPr>
            <p:ph type="dt" sz="half" idx="10"/>
          </p:nvPr>
        </p:nvSpPr>
        <p:spPr/>
        <p:txBody>
          <a:bodyPr/>
          <a:lstStyle/>
          <a:p>
            <a:fld id="{8F0036A0-8233-4CC7-B02C-13B0276224B3}" type="datetimeFigureOut">
              <a:rPr lang="en-US" smtClean="0"/>
              <a:t>10/6/23</a:t>
            </a:fld>
            <a:endParaRPr lang="en-US" dirty="0"/>
          </a:p>
        </p:txBody>
      </p:sp>
      <p:sp>
        <p:nvSpPr>
          <p:cNvPr id="5" name="Footer Placeholder 4">
            <a:extLst>
              <a:ext uri="{FF2B5EF4-FFF2-40B4-BE49-F238E27FC236}">
                <a16:creationId xmlns:a16="http://schemas.microsoft.com/office/drawing/2014/main" id="{E2C525AC-727B-4E50-9E3F-809729EDD1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122853-624A-4255-B41B-E049A3034EE8}"/>
              </a:ext>
            </a:extLst>
          </p:cNvPr>
          <p:cNvSpPr>
            <a:spLocks noGrp="1"/>
          </p:cNvSpPr>
          <p:nvPr>
            <p:ph type="sldNum" sz="quarter" idx="12"/>
          </p:nvPr>
        </p:nvSpPr>
        <p:spPr/>
        <p:txBody>
          <a:bodyPr/>
          <a:lstStyle/>
          <a:p>
            <a:fld id="{87983E71-B76B-46B5-9866-6054DAAA9C72}" type="slidenum">
              <a:rPr lang="en-US" smtClean="0"/>
              <a:t>‹#›</a:t>
            </a:fld>
            <a:endParaRPr lang="en-US" dirty="0"/>
          </a:p>
        </p:txBody>
      </p:sp>
    </p:spTree>
    <p:extLst>
      <p:ext uri="{BB962C8B-B14F-4D97-AF65-F5344CB8AC3E}">
        <p14:creationId xmlns:p14="http://schemas.microsoft.com/office/powerpoint/2010/main" val="334665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A5E3-BDC8-4BE8-8EF6-79BEAB335D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54A29E-290F-4C7D-B61E-34075FE5B3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81D036-09D8-4DCE-9773-0AA7C9545F1F}"/>
              </a:ext>
            </a:extLst>
          </p:cNvPr>
          <p:cNvSpPr>
            <a:spLocks noGrp="1"/>
          </p:cNvSpPr>
          <p:nvPr>
            <p:ph type="dt" sz="half" idx="10"/>
          </p:nvPr>
        </p:nvSpPr>
        <p:spPr/>
        <p:txBody>
          <a:bodyPr/>
          <a:lstStyle/>
          <a:p>
            <a:fld id="{8F0036A0-8233-4CC7-B02C-13B0276224B3}" type="datetimeFigureOut">
              <a:rPr lang="en-US" smtClean="0"/>
              <a:t>10/6/23</a:t>
            </a:fld>
            <a:endParaRPr lang="en-US" dirty="0"/>
          </a:p>
        </p:txBody>
      </p:sp>
      <p:sp>
        <p:nvSpPr>
          <p:cNvPr id="5" name="Footer Placeholder 4">
            <a:extLst>
              <a:ext uri="{FF2B5EF4-FFF2-40B4-BE49-F238E27FC236}">
                <a16:creationId xmlns:a16="http://schemas.microsoft.com/office/drawing/2014/main" id="{D97F593C-32A0-403A-917A-56D29FE5AAD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2B07CC-C5F0-4DC2-BB90-51230F1FF294}"/>
              </a:ext>
            </a:extLst>
          </p:cNvPr>
          <p:cNvSpPr>
            <a:spLocks noGrp="1"/>
          </p:cNvSpPr>
          <p:nvPr>
            <p:ph type="sldNum" sz="quarter" idx="12"/>
          </p:nvPr>
        </p:nvSpPr>
        <p:spPr/>
        <p:txBody>
          <a:bodyPr/>
          <a:lstStyle/>
          <a:p>
            <a:fld id="{87983E71-B76B-46B5-9866-6054DAAA9C72}" type="slidenum">
              <a:rPr lang="en-US" smtClean="0"/>
              <a:t>‹#›</a:t>
            </a:fld>
            <a:endParaRPr lang="en-US" dirty="0"/>
          </a:p>
        </p:txBody>
      </p:sp>
    </p:spTree>
    <p:extLst>
      <p:ext uri="{BB962C8B-B14F-4D97-AF65-F5344CB8AC3E}">
        <p14:creationId xmlns:p14="http://schemas.microsoft.com/office/powerpoint/2010/main" val="301231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1DC10-D3E0-49FF-991D-EF72EFF99F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5A50D8-19CD-4C0A-A94E-8238CBA2F6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DF29F03-4F0D-4C53-9C69-3C9977D38637}"/>
              </a:ext>
            </a:extLst>
          </p:cNvPr>
          <p:cNvSpPr>
            <a:spLocks noGrp="1"/>
          </p:cNvSpPr>
          <p:nvPr>
            <p:ph type="dt" sz="half" idx="10"/>
          </p:nvPr>
        </p:nvSpPr>
        <p:spPr/>
        <p:txBody>
          <a:bodyPr/>
          <a:lstStyle/>
          <a:p>
            <a:fld id="{8F0036A0-8233-4CC7-B02C-13B0276224B3}" type="datetimeFigureOut">
              <a:rPr lang="en-US" smtClean="0"/>
              <a:t>10/6/23</a:t>
            </a:fld>
            <a:endParaRPr lang="en-US" dirty="0"/>
          </a:p>
        </p:txBody>
      </p:sp>
      <p:sp>
        <p:nvSpPr>
          <p:cNvPr id="5" name="Footer Placeholder 4">
            <a:extLst>
              <a:ext uri="{FF2B5EF4-FFF2-40B4-BE49-F238E27FC236}">
                <a16:creationId xmlns:a16="http://schemas.microsoft.com/office/drawing/2014/main" id="{9D961A3B-C492-4F95-9964-916D2A53D7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9EF9DE-5995-419E-BB59-C1FB3FD98F26}"/>
              </a:ext>
            </a:extLst>
          </p:cNvPr>
          <p:cNvSpPr>
            <a:spLocks noGrp="1"/>
          </p:cNvSpPr>
          <p:nvPr>
            <p:ph type="sldNum" sz="quarter" idx="12"/>
          </p:nvPr>
        </p:nvSpPr>
        <p:spPr/>
        <p:txBody>
          <a:bodyPr/>
          <a:lstStyle/>
          <a:p>
            <a:fld id="{87983E71-B76B-46B5-9866-6054DAAA9C72}" type="slidenum">
              <a:rPr lang="en-US" smtClean="0"/>
              <a:t>‹#›</a:t>
            </a:fld>
            <a:endParaRPr lang="en-US" dirty="0"/>
          </a:p>
        </p:txBody>
      </p:sp>
    </p:spTree>
    <p:extLst>
      <p:ext uri="{BB962C8B-B14F-4D97-AF65-F5344CB8AC3E}">
        <p14:creationId xmlns:p14="http://schemas.microsoft.com/office/powerpoint/2010/main" val="2834556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FEB51-D7D3-4019-85F1-4515BDF29C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01AA07-0D99-4C2B-BD8B-EE80109C0BC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09C5D7-058D-4800-A2F4-695EE3C0CF5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0FCB62-E2A5-4F87-9CA5-6E862DB8674A}"/>
              </a:ext>
            </a:extLst>
          </p:cNvPr>
          <p:cNvSpPr>
            <a:spLocks noGrp="1"/>
          </p:cNvSpPr>
          <p:nvPr>
            <p:ph type="dt" sz="half" idx="10"/>
          </p:nvPr>
        </p:nvSpPr>
        <p:spPr/>
        <p:txBody>
          <a:bodyPr/>
          <a:lstStyle/>
          <a:p>
            <a:fld id="{8F0036A0-8233-4CC7-B02C-13B0276224B3}" type="datetimeFigureOut">
              <a:rPr lang="en-US" smtClean="0"/>
              <a:t>10/6/23</a:t>
            </a:fld>
            <a:endParaRPr lang="en-US" dirty="0"/>
          </a:p>
        </p:txBody>
      </p:sp>
      <p:sp>
        <p:nvSpPr>
          <p:cNvPr id="6" name="Footer Placeholder 5">
            <a:extLst>
              <a:ext uri="{FF2B5EF4-FFF2-40B4-BE49-F238E27FC236}">
                <a16:creationId xmlns:a16="http://schemas.microsoft.com/office/drawing/2014/main" id="{20D57881-120B-4FC4-BBBF-32F94651B0B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041AEC9-9631-41EC-97E4-266D32810117}"/>
              </a:ext>
            </a:extLst>
          </p:cNvPr>
          <p:cNvSpPr>
            <a:spLocks noGrp="1"/>
          </p:cNvSpPr>
          <p:nvPr>
            <p:ph type="sldNum" sz="quarter" idx="12"/>
          </p:nvPr>
        </p:nvSpPr>
        <p:spPr/>
        <p:txBody>
          <a:bodyPr/>
          <a:lstStyle/>
          <a:p>
            <a:fld id="{87983E71-B76B-46B5-9866-6054DAAA9C72}" type="slidenum">
              <a:rPr lang="en-US" smtClean="0"/>
              <a:t>‹#›</a:t>
            </a:fld>
            <a:endParaRPr lang="en-US" dirty="0"/>
          </a:p>
        </p:txBody>
      </p:sp>
    </p:spTree>
    <p:extLst>
      <p:ext uri="{BB962C8B-B14F-4D97-AF65-F5344CB8AC3E}">
        <p14:creationId xmlns:p14="http://schemas.microsoft.com/office/powerpoint/2010/main" val="59881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D8007-E22C-46A7-A714-47B13121D3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94635A-BA68-49C8-BBB3-E7AC932605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332B64D-473D-4368-8B25-C3DDA65DFF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B5754B-4CC2-45B1-A6BA-20BF9FBA50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27DBA82-63AF-4F59-A749-C50B43FB36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3ABDE1-F795-46AF-9ADD-577A89387CF7}"/>
              </a:ext>
            </a:extLst>
          </p:cNvPr>
          <p:cNvSpPr>
            <a:spLocks noGrp="1"/>
          </p:cNvSpPr>
          <p:nvPr>
            <p:ph type="dt" sz="half" idx="10"/>
          </p:nvPr>
        </p:nvSpPr>
        <p:spPr/>
        <p:txBody>
          <a:bodyPr/>
          <a:lstStyle/>
          <a:p>
            <a:fld id="{8F0036A0-8233-4CC7-B02C-13B0276224B3}" type="datetimeFigureOut">
              <a:rPr lang="en-US" smtClean="0"/>
              <a:t>10/6/23</a:t>
            </a:fld>
            <a:endParaRPr lang="en-US" dirty="0"/>
          </a:p>
        </p:txBody>
      </p:sp>
      <p:sp>
        <p:nvSpPr>
          <p:cNvPr id="8" name="Footer Placeholder 7">
            <a:extLst>
              <a:ext uri="{FF2B5EF4-FFF2-40B4-BE49-F238E27FC236}">
                <a16:creationId xmlns:a16="http://schemas.microsoft.com/office/drawing/2014/main" id="{6547B9F1-872B-4DE6-A9A4-A3817C04E12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865D1CF-2BF0-47E8-B18C-23973DA5D6CF}"/>
              </a:ext>
            </a:extLst>
          </p:cNvPr>
          <p:cNvSpPr>
            <a:spLocks noGrp="1"/>
          </p:cNvSpPr>
          <p:nvPr>
            <p:ph type="sldNum" sz="quarter" idx="12"/>
          </p:nvPr>
        </p:nvSpPr>
        <p:spPr/>
        <p:txBody>
          <a:bodyPr/>
          <a:lstStyle/>
          <a:p>
            <a:fld id="{87983E71-B76B-46B5-9866-6054DAAA9C72}" type="slidenum">
              <a:rPr lang="en-US" smtClean="0"/>
              <a:t>‹#›</a:t>
            </a:fld>
            <a:endParaRPr lang="en-US" dirty="0"/>
          </a:p>
        </p:txBody>
      </p:sp>
    </p:spTree>
    <p:extLst>
      <p:ext uri="{BB962C8B-B14F-4D97-AF65-F5344CB8AC3E}">
        <p14:creationId xmlns:p14="http://schemas.microsoft.com/office/powerpoint/2010/main" val="212125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B47DE-6F96-4FB4-BFB2-CC4282A5EA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337BCF-EA81-4CAC-91A0-C5EFF4327AF8}"/>
              </a:ext>
            </a:extLst>
          </p:cNvPr>
          <p:cNvSpPr>
            <a:spLocks noGrp="1"/>
          </p:cNvSpPr>
          <p:nvPr>
            <p:ph type="dt" sz="half" idx="10"/>
          </p:nvPr>
        </p:nvSpPr>
        <p:spPr/>
        <p:txBody>
          <a:bodyPr/>
          <a:lstStyle/>
          <a:p>
            <a:fld id="{8F0036A0-8233-4CC7-B02C-13B0276224B3}" type="datetimeFigureOut">
              <a:rPr lang="en-US" smtClean="0"/>
              <a:t>10/6/23</a:t>
            </a:fld>
            <a:endParaRPr lang="en-US" dirty="0"/>
          </a:p>
        </p:txBody>
      </p:sp>
      <p:sp>
        <p:nvSpPr>
          <p:cNvPr id="4" name="Footer Placeholder 3">
            <a:extLst>
              <a:ext uri="{FF2B5EF4-FFF2-40B4-BE49-F238E27FC236}">
                <a16:creationId xmlns:a16="http://schemas.microsoft.com/office/drawing/2014/main" id="{EA1FB70F-167B-4C78-B30C-F4678924C36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DEF2878-B09F-4336-AF6D-8855DB395B55}"/>
              </a:ext>
            </a:extLst>
          </p:cNvPr>
          <p:cNvSpPr>
            <a:spLocks noGrp="1"/>
          </p:cNvSpPr>
          <p:nvPr>
            <p:ph type="sldNum" sz="quarter" idx="12"/>
          </p:nvPr>
        </p:nvSpPr>
        <p:spPr/>
        <p:txBody>
          <a:bodyPr/>
          <a:lstStyle/>
          <a:p>
            <a:fld id="{87983E71-B76B-46B5-9866-6054DAAA9C72}" type="slidenum">
              <a:rPr lang="en-US" smtClean="0"/>
              <a:t>‹#›</a:t>
            </a:fld>
            <a:endParaRPr lang="en-US" dirty="0"/>
          </a:p>
        </p:txBody>
      </p:sp>
    </p:spTree>
    <p:extLst>
      <p:ext uri="{BB962C8B-B14F-4D97-AF65-F5344CB8AC3E}">
        <p14:creationId xmlns:p14="http://schemas.microsoft.com/office/powerpoint/2010/main" val="359154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0ED1BC-66FA-4E46-B5E0-36152F3F01FC}"/>
              </a:ext>
            </a:extLst>
          </p:cNvPr>
          <p:cNvSpPr>
            <a:spLocks noGrp="1"/>
          </p:cNvSpPr>
          <p:nvPr>
            <p:ph type="dt" sz="half" idx="10"/>
          </p:nvPr>
        </p:nvSpPr>
        <p:spPr/>
        <p:txBody>
          <a:bodyPr/>
          <a:lstStyle/>
          <a:p>
            <a:fld id="{8F0036A0-8233-4CC7-B02C-13B0276224B3}" type="datetimeFigureOut">
              <a:rPr lang="en-US" smtClean="0"/>
              <a:t>10/6/23</a:t>
            </a:fld>
            <a:endParaRPr lang="en-US" dirty="0"/>
          </a:p>
        </p:txBody>
      </p:sp>
      <p:sp>
        <p:nvSpPr>
          <p:cNvPr id="3" name="Footer Placeholder 2">
            <a:extLst>
              <a:ext uri="{FF2B5EF4-FFF2-40B4-BE49-F238E27FC236}">
                <a16:creationId xmlns:a16="http://schemas.microsoft.com/office/drawing/2014/main" id="{779C26D4-A68F-4F4D-B052-2E4040D3A5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0860983-452E-4B0C-AD19-0CF3497A16B7}"/>
              </a:ext>
            </a:extLst>
          </p:cNvPr>
          <p:cNvSpPr>
            <a:spLocks noGrp="1"/>
          </p:cNvSpPr>
          <p:nvPr>
            <p:ph type="sldNum" sz="quarter" idx="12"/>
          </p:nvPr>
        </p:nvSpPr>
        <p:spPr/>
        <p:txBody>
          <a:bodyPr/>
          <a:lstStyle/>
          <a:p>
            <a:fld id="{87983E71-B76B-46B5-9866-6054DAAA9C72}" type="slidenum">
              <a:rPr lang="en-US" smtClean="0"/>
              <a:t>‹#›</a:t>
            </a:fld>
            <a:endParaRPr lang="en-US" dirty="0"/>
          </a:p>
        </p:txBody>
      </p:sp>
    </p:spTree>
    <p:extLst>
      <p:ext uri="{BB962C8B-B14F-4D97-AF65-F5344CB8AC3E}">
        <p14:creationId xmlns:p14="http://schemas.microsoft.com/office/powerpoint/2010/main" val="3973018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BEDB5-064D-4613-BAFF-343DBEAC59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469C63-B1CB-435B-98F0-08FEC7436D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304F92-0FF7-4BFD-B1B0-15558D7643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6C19E-2FEB-439E-94F7-5005B37D82AE}"/>
              </a:ext>
            </a:extLst>
          </p:cNvPr>
          <p:cNvSpPr>
            <a:spLocks noGrp="1"/>
          </p:cNvSpPr>
          <p:nvPr>
            <p:ph type="dt" sz="half" idx="10"/>
          </p:nvPr>
        </p:nvSpPr>
        <p:spPr/>
        <p:txBody>
          <a:bodyPr/>
          <a:lstStyle/>
          <a:p>
            <a:fld id="{8F0036A0-8233-4CC7-B02C-13B0276224B3}" type="datetimeFigureOut">
              <a:rPr lang="en-US" smtClean="0"/>
              <a:t>10/6/23</a:t>
            </a:fld>
            <a:endParaRPr lang="en-US" dirty="0"/>
          </a:p>
        </p:txBody>
      </p:sp>
      <p:sp>
        <p:nvSpPr>
          <p:cNvPr id="6" name="Footer Placeholder 5">
            <a:extLst>
              <a:ext uri="{FF2B5EF4-FFF2-40B4-BE49-F238E27FC236}">
                <a16:creationId xmlns:a16="http://schemas.microsoft.com/office/drawing/2014/main" id="{5A0F9B52-4352-42B4-B832-2D200ED1F92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DC87541-D604-4233-96D8-FFE7AE95E8FE}"/>
              </a:ext>
            </a:extLst>
          </p:cNvPr>
          <p:cNvSpPr>
            <a:spLocks noGrp="1"/>
          </p:cNvSpPr>
          <p:nvPr>
            <p:ph type="sldNum" sz="quarter" idx="12"/>
          </p:nvPr>
        </p:nvSpPr>
        <p:spPr/>
        <p:txBody>
          <a:bodyPr/>
          <a:lstStyle/>
          <a:p>
            <a:fld id="{87983E71-B76B-46B5-9866-6054DAAA9C72}" type="slidenum">
              <a:rPr lang="en-US" smtClean="0"/>
              <a:t>‹#›</a:t>
            </a:fld>
            <a:endParaRPr lang="en-US" dirty="0"/>
          </a:p>
        </p:txBody>
      </p:sp>
    </p:spTree>
    <p:extLst>
      <p:ext uri="{BB962C8B-B14F-4D97-AF65-F5344CB8AC3E}">
        <p14:creationId xmlns:p14="http://schemas.microsoft.com/office/powerpoint/2010/main" val="2309227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680FC-F8FF-47D5-B7CD-B6D8E5337B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C9249E-F326-4A80-86F2-0A2C6588EA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8DC04E1-BECF-443E-B671-0FA71D2022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D7018B-5995-4DD2-8311-6B6409505496}"/>
              </a:ext>
            </a:extLst>
          </p:cNvPr>
          <p:cNvSpPr>
            <a:spLocks noGrp="1"/>
          </p:cNvSpPr>
          <p:nvPr>
            <p:ph type="dt" sz="half" idx="10"/>
          </p:nvPr>
        </p:nvSpPr>
        <p:spPr/>
        <p:txBody>
          <a:bodyPr/>
          <a:lstStyle/>
          <a:p>
            <a:fld id="{8F0036A0-8233-4CC7-B02C-13B0276224B3}" type="datetimeFigureOut">
              <a:rPr lang="en-US" smtClean="0"/>
              <a:t>10/6/23</a:t>
            </a:fld>
            <a:endParaRPr lang="en-US" dirty="0"/>
          </a:p>
        </p:txBody>
      </p:sp>
      <p:sp>
        <p:nvSpPr>
          <p:cNvPr id="6" name="Footer Placeholder 5">
            <a:extLst>
              <a:ext uri="{FF2B5EF4-FFF2-40B4-BE49-F238E27FC236}">
                <a16:creationId xmlns:a16="http://schemas.microsoft.com/office/drawing/2014/main" id="{B2D1BF4F-FEFB-4296-941B-82613AA69F3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ECC891-F8D6-42A5-B5EE-9C4D77517F88}"/>
              </a:ext>
            </a:extLst>
          </p:cNvPr>
          <p:cNvSpPr>
            <a:spLocks noGrp="1"/>
          </p:cNvSpPr>
          <p:nvPr>
            <p:ph type="sldNum" sz="quarter" idx="12"/>
          </p:nvPr>
        </p:nvSpPr>
        <p:spPr/>
        <p:txBody>
          <a:bodyPr/>
          <a:lstStyle/>
          <a:p>
            <a:fld id="{87983E71-B76B-46B5-9866-6054DAAA9C72}" type="slidenum">
              <a:rPr lang="en-US" smtClean="0"/>
              <a:t>‹#›</a:t>
            </a:fld>
            <a:endParaRPr lang="en-US" dirty="0"/>
          </a:p>
        </p:txBody>
      </p:sp>
    </p:spTree>
    <p:extLst>
      <p:ext uri="{BB962C8B-B14F-4D97-AF65-F5344CB8AC3E}">
        <p14:creationId xmlns:p14="http://schemas.microsoft.com/office/powerpoint/2010/main" val="460008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C4DB77-B418-40EB-A1C6-828F363E5F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5ADB96-7BAA-45CB-8267-809FCC4BD4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44FF9C-3D6E-46DB-8B89-3E7B58CE80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0036A0-8233-4CC7-B02C-13B0276224B3}" type="datetimeFigureOut">
              <a:rPr lang="en-US" smtClean="0"/>
              <a:t>10/6/23</a:t>
            </a:fld>
            <a:endParaRPr lang="en-US" dirty="0"/>
          </a:p>
        </p:txBody>
      </p:sp>
      <p:sp>
        <p:nvSpPr>
          <p:cNvPr id="5" name="Footer Placeholder 4">
            <a:extLst>
              <a:ext uri="{FF2B5EF4-FFF2-40B4-BE49-F238E27FC236}">
                <a16:creationId xmlns:a16="http://schemas.microsoft.com/office/drawing/2014/main" id="{DB24EEDF-85FF-40D3-BC61-177A96BD1A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DB3938F-F760-4CF2-B46C-1C44BC6FE8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83E71-B76B-46B5-9866-6054DAAA9C72}" type="slidenum">
              <a:rPr lang="en-US" smtClean="0"/>
              <a:t>‹#›</a:t>
            </a:fld>
            <a:endParaRPr lang="en-US" dirty="0"/>
          </a:p>
        </p:txBody>
      </p:sp>
    </p:spTree>
    <p:extLst>
      <p:ext uri="{BB962C8B-B14F-4D97-AF65-F5344CB8AC3E}">
        <p14:creationId xmlns:p14="http://schemas.microsoft.com/office/powerpoint/2010/main" val="203594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F47D3-3BFA-46F5-93DA-E1BE504630BB}"/>
              </a:ext>
            </a:extLst>
          </p:cNvPr>
          <p:cNvSpPr>
            <a:spLocks noGrp="1"/>
          </p:cNvSpPr>
          <p:nvPr>
            <p:ph type="ctrTitle"/>
          </p:nvPr>
        </p:nvSpPr>
        <p:spPr/>
        <p:txBody>
          <a:bodyPr>
            <a:normAutofit fontScale="90000"/>
          </a:bodyPr>
          <a:lstStyle/>
          <a:p>
            <a:r>
              <a:rPr lang="en-US" dirty="0"/>
              <a:t>European bank for reconstruction and development’s activities in response to the economic crisis caused by the Covid-19 pandemic</a:t>
            </a:r>
          </a:p>
        </p:txBody>
      </p:sp>
      <p:sp>
        <p:nvSpPr>
          <p:cNvPr id="3" name="Subtitle 2">
            <a:extLst>
              <a:ext uri="{FF2B5EF4-FFF2-40B4-BE49-F238E27FC236}">
                <a16:creationId xmlns:a16="http://schemas.microsoft.com/office/drawing/2014/main" id="{828EB1BB-97B4-4180-B829-8AC89A6D346A}"/>
              </a:ext>
            </a:extLst>
          </p:cNvPr>
          <p:cNvSpPr>
            <a:spLocks noGrp="1"/>
          </p:cNvSpPr>
          <p:nvPr>
            <p:ph type="subTitle" idx="1"/>
          </p:nvPr>
        </p:nvSpPr>
        <p:spPr/>
        <p:txBody>
          <a:bodyPr/>
          <a:lstStyle/>
          <a:p>
            <a:r>
              <a:rPr lang="en-US" dirty="0"/>
              <a:t>Chief Assist. Prof. Dr. Aglika Kaneva, UNWE, Bulgaria</a:t>
            </a:r>
          </a:p>
        </p:txBody>
      </p:sp>
    </p:spTree>
    <p:extLst>
      <p:ext uri="{BB962C8B-B14F-4D97-AF65-F5344CB8AC3E}">
        <p14:creationId xmlns:p14="http://schemas.microsoft.com/office/powerpoint/2010/main" val="3374476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1440-35FF-4863-9D0E-7E1132E835B6}"/>
              </a:ext>
            </a:extLst>
          </p:cNvPr>
          <p:cNvSpPr>
            <a:spLocks noGrp="1"/>
          </p:cNvSpPr>
          <p:nvPr>
            <p:ph type="title"/>
          </p:nvPr>
        </p:nvSpPr>
        <p:spPr/>
        <p:txBody>
          <a:bodyPr>
            <a:normAutofit/>
          </a:bodyPr>
          <a:lstStyle/>
          <a:p>
            <a:pPr marL="571500" indent="-571500">
              <a:buFont typeface="Wingdings" pitchFamily="2" charset="2"/>
              <a:buChar char="q"/>
            </a:pPr>
            <a:r>
              <a:rPr lang="en-US" sz="3200" b="1" dirty="0"/>
              <a:t>State credit guarantee schemes</a:t>
            </a:r>
          </a:p>
        </p:txBody>
      </p:sp>
      <p:sp>
        <p:nvSpPr>
          <p:cNvPr id="3" name="Content Placeholder 2">
            <a:extLst>
              <a:ext uri="{FF2B5EF4-FFF2-40B4-BE49-F238E27FC236}">
                <a16:creationId xmlns:a16="http://schemas.microsoft.com/office/drawing/2014/main" id="{EA678C69-A758-4F67-B46E-4ECC8EDDC06B}"/>
              </a:ext>
            </a:extLst>
          </p:cNvPr>
          <p:cNvSpPr>
            <a:spLocks noGrp="1"/>
          </p:cNvSpPr>
          <p:nvPr>
            <p:ph idx="1"/>
          </p:nvPr>
        </p:nvSpPr>
        <p:spPr/>
        <p:txBody>
          <a:bodyPr/>
          <a:lstStyle/>
          <a:p>
            <a:r>
              <a:rPr lang="en-US" dirty="0"/>
              <a:t>Several countries in Western Europe and the EBRD regions have scaled up state credit guarantee schemes </a:t>
            </a:r>
          </a:p>
          <a:p>
            <a:r>
              <a:rPr lang="en-US" dirty="0"/>
              <a:t>One of the most widely used instruments both during the global financial crisis and during the Covid-19 economic crisis</a:t>
            </a:r>
          </a:p>
          <a:p>
            <a:endParaRPr lang="en-US" dirty="0"/>
          </a:p>
        </p:txBody>
      </p:sp>
    </p:spTree>
    <p:extLst>
      <p:ext uri="{BB962C8B-B14F-4D97-AF65-F5344CB8AC3E}">
        <p14:creationId xmlns:p14="http://schemas.microsoft.com/office/powerpoint/2010/main" val="356463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1440-35FF-4863-9D0E-7E1132E835B6}"/>
              </a:ext>
            </a:extLst>
          </p:cNvPr>
          <p:cNvSpPr>
            <a:spLocks noGrp="1"/>
          </p:cNvSpPr>
          <p:nvPr>
            <p:ph type="title"/>
          </p:nvPr>
        </p:nvSpPr>
        <p:spPr/>
        <p:txBody>
          <a:bodyPr>
            <a:normAutofit/>
          </a:bodyPr>
          <a:lstStyle/>
          <a:p>
            <a:pPr marL="571500" indent="-571500">
              <a:buFont typeface="Wingdings" pitchFamily="2" charset="2"/>
              <a:buChar char="q"/>
            </a:pPr>
            <a:r>
              <a:rPr lang="en-US" sz="3200" b="1" dirty="0"/>
              <a:t>The EBRD measures for limiting the negative impact of the Covid-19 pandemic</a:t>
            </a:r>
          </a:p>
        </p:txBody>
      </p:sp>
      <p:sp>
        <p:nvSpPr>
          <p:cNvPr id="3" name="Content Placeholder 2">
            <a:extLst>
              <a:ext uri="{FF2B5EF4-FFF2-40B4-BE49-F238E27FC236}">
                <a16:creationId xmlns:a16="http://schemas.microsoft.com/office/drawing/2014/main" id="{EA678C69-A758-4F67-B46E-4ECC8EDDC06B}"/>
              </a:ext>
            </a:extLst>
          </p:cNvPr>
          <p:cNvSpPr>
            <a:spLocks noGrp="1"/>
          </p:cNvSpPr>
          <p:nvPr>
            <p:ph idx="1"/>
          </p:nvPr>
        </p:nvSpPr>
        <p:spPr/>
        <p:txBody>
          <a:bodyPr/>
          <a:lstStyle/>
          <a:p>
            <a:r>
              <a:rPr lang="en-US" dirty="0"/>
              <a:t>Mandate to develop and foster the private sector </a:t>
            </a:r>
          </a:p>
          <a:p>
            <a:r>
              <a:rPr lang="en-US" dirty="0"/>
              <a:t>Supports the private sector’s recovery </a:t>
            </a:r>
          </a:p>
          <a:p>
            <a:r>
              <a:rPr lang="en-US" dirty="0"/>
              <a:t>The EBRD responded swiftly to the coronavirus crisis and increased its investments to €11 billion through 411 projects in 2020 </a:t>
            </a:r>
          </a:p>
          <a:p>
            <a:r>
              <a:rPr lang="en-US" dirty="0"/>
              <a:t>a €21 billion two-year Solidarity Package</a:t>
            </a:r>
          </a:p>
          <a:p>
            <a:r>
              <a:rPr lang="en-US" dirty="0"/>
              <a:t>Provision of short-term liquidity and working capital to firms affected by the virus</a:t>
            </a:r>
          </a:p>
          <a:p>
            <a:r>
              <a:rPr lang="en-US" dirty="0"/>
              <a:t>Provision of vital infrastructure services</a:t>
            </a:r>
          </a:p>
          <a:p>
            <a:r>
              <a:rPr lang="en-US" dirty="0"/>
              <a:t>Increased access to trade finance </a:t>
            </a:r>
          </a:p>
        </p:txBody>
      </p:sp>
    </p:spTree>
    <p:extLst>
      <p:ext uri="{BB962C8B-B14F-4D97-AF65-F5344CB8AC3E}">
        <p14:creationId xmlns:p14="http://schemas.microsoft.com/office/powerpoint/2010/main" val="3174431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1440-35FF-4863-9D0E-7E1132E835B6}"/>
              </a:ext>
            </a:extLst>
          </p:cNvPr>
          <p:cNvSpPr>
            <a:spLocks noGrp="1"/>
          </p:cNvSpPr>
          <p:nvPr>
            <p:ph type="title"/>
          </p:nvPr>
        </p:nvSpPr>
        <p:spPr/>
        <p:txBody>
          <a:bodyPr>
            <a:normAutofit/>
          </a:bodyPr>
          <a:lstStyle/>
          <a:p>
            <a:pPr marL="571500" indent="-571500">
              <a:buFont typeface="Wingdings" pitchFamily="2" charset="2"/>
              <a:buChar char="q"/>
            </a:pPr>
            <a:r>
              <a:rPr lang="en-US" sz="3200" b="1" dirty="0"/>
              <a:t>The EBRD measures for limiting the negative impact of the Covid-19 pandemic</a:t>
            </a:r>
          </a:p>
        </p:txBody>
      </p:sp>
      <p:sp>
        <p:nvSpPr>
          <p:cNvPr id="3" name="Content Placeholder 2">
            <a:extLst>
              <a:ext uri="{FF2B5EF4-FFF2-40B4-BE49-F238E27FC236}">
                <a16:creationId xmlns:a16="http://schemas.microsoft.com/office/drawing/2014/main" id="{EA678C69-A758-4F67-B46E-4ECC8EDDC06B}"/>
              </a:ext>
            </a:extLst>
          </p:cNvPr>
          <p:cNvSpPr>
            <a:spLocks noGrp="1"/>
          </p:cNvSpPr>
          <p:nvPr>
            <p:ph idx="1"/>
          </p:nvPr>
        </p:nvSpPr>
        <p:spPr/>
        <p:txBody>
          <a:bodyPr/>
          <a:lstStyle/>
          <a:p>
            <a:r>
              <a:rPr lang="en-US" dirty="0"/>
              <a:t>In 2020 the EBRD has issued 424 Trade Facilitation Programme transactions for €682 million</a:t>
            </a:r>
          </a:p>
          <a:p>
            <a:r>
              <a:rPr lang="en-US" dirty="0"/>
              <a:t>The EBRD has proposed several financial restructuring and insolvency policy initiatives </a:t>
            </a:r>
          </a:p>
          <a:p>
            <a:r>
              <a:rPr lang="en-US" dirty="0"/>
              <a:t>Strategic and Capital Framework 2021-25 </a:t>
            </a:r>
          </a:p>
          <a:p>
            <a:r>
              <a:rPr lang="en-US" dirty="0"/>
              <a:t>The EBRD directly mobilized €1.2 billion from co-investors </a:t>
            </a:r>
          </a:p>
        </p:txBody>
      </p:sp>
    </p:spTree>
    <p:extLst>
      <p:ext uri="{BB962C8B-B14F-4D97-AF65-F5344CB8AC3E}">
        <p14:creationId xmlns:p14="http://schemas.microsoft.com/office/powerpoint/2010/main" val="21793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1A5EF1-9728-4F96-C7A4-64E5C713E94C}"/>
              </a:ext>
            </a:extLst>
          </p:cNvPr>
          <p:cNvSpPr>
            <a:spLocks noGrp="1"/>
          </p:cNvSpPr>
          <p:nvPr>
            <p:ph idx="1"/>
          </p:nvPr>
        </p:nvSpPr>
        <p:spPr>
          <a:xfrm>
            <a:off x="358346" y="148281"/>
            <a:ext cx="10995455" cy="6549081"/>
          </a:xfrm>
        </p:spPr>
        <p:txBody>
          <a:bodyPr>
            <a:normAutofit fontScale="77500" lnSpcReduction="20000"/>
          </a:bodyPr>
          <a:lstStyle/>
          <a:p>
            <a:pPr marL="0" indent="0">
              <a:buNone/>
            </a:pPr>
            <a:r>
              <a:rPr lang="en-GB" sz="3300" b="1" dirty="0"/>
              <a:t>Table 1</a:t>
            </a:r>
          </a:p>
          <a:p>
            <a:pPr marL="0" indent="0">
              <a:buNone/>
            </a:pPr>
            <a:r>
              <a:rPr lang="en-GB" sz="3300" dirty="0"/>
              <a:t>EBRD annual results, 2020 and 2019, by region</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Source: EBRD</a:t>
            </a:r>
          </a:p>
        </p:txBody>
      </p:sp>
      <p:graphicFrame>
        <p:nvGraphicFramePr>
          <p:cNvPr id="4" name="Table 3">
            <a:extLst>
              <a:ext uri="{FF2B5EF4-FFF2-40B4-BE49-F238E27FC236}">
                <a16:creationId xmlns:a16="http://schemas.microsoft.com/office/drawing/2014/main" id="{A925679A-A7CD-3820-9387-319B06DF0839}"/>
              </a:ext>
            </a:extLst>
          </p:cNvPr>
          <p:cNvGraphicFramePr>
            <a:graphicFrameLocks noGrp="1"/>
          </p:cNvGraphicFramePr>
          <p:nvPr>
            <p:extLst>
              <p:ext uri="{D42A27DB-BD31-4B8C-83A1-F6EECF244321}">
                <p14:modId xmlns:p14="http://schemas.microsoft.com/office/powerpoint/2010/main" val="1481907653"/>
              </p:ext>
            </p:extLst>
          </p:nvPr>
        </p:nvGraphicFramePr>
        <p:xfrm>
          <a:off x="494271" y="1021079"/>
          <a:ext cx="10723604" cy="4803484"/>
        </p:xfrm>
        <a:graphic>
          <a:graphicData uri="http://schemas.openxmlformats.org/drawingml/2006/table">
            <a:tbl>
              <a:tblPr firstRow="1" firstCol="1" bandRow="1">
                <a:tableStyleId>{5C22544A-7EE6-4342-B048-85BDC9FD1C3A}</a:tableStyleId>
              </a:tblPr>
              <a:tblGrid>
                <a:gridCol w="6829617">
                  <a:extLst>
                    <a:ext uri="{9D8B030D-6E8A-4147-A177-3AD203B41FA5}">
                      <a16:colId xmlns:a16="http://schemas.microsoft.com/office/drawing/2014/main" val="2628190789"/>
                    </a:ext>
                  </a:extLst>
                </a:gridCol>
                <a:gridCol w="2310430">
                  <a:extLst>
                    <a:ext uri="{9D8B030D-6E8A-4147-A177-3AD203B41FA5}">
                      <a16:colId xmlns:a16="http://schemas.microsoft.com/office/drawing/2014/main" val="1991136827"/>
                    </a:ext>
                  </a:extLst>
                </a:gridCol>
                <a:gridCol w="1583557">
                  <a:extLst>
                    <a:ext uri="{9D8B030D-6E8A-4147-A177-3AD203B41FA5}">
                      <a16:colId xmlns:a16="http://schemas.microsoft.com/office/drawing/2014/main" val="2422726462"/>
                    </a:ext>
                  </a:extLst>
                </a:gridCol>
              </a:tblGrid>
              <a:tr h="424661">
                <a:tc>
                  <a:txBody>
                    <a:bodyPr/>
                    <a:lstStyle/>
                    <a:p>
                      <a:pPr algn="l"/>
                      <a:r>
                        <a:rPr lang="en-GB" sz="2800" dirty="0">
                          <a:effectLst/>
                        </a:rPr>
                        <a:t>Indicators</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2800" dirty="0">
                          <a:effectLst/>
                        </a:rPr>
                        <a:t>2020</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2800" dirty="0">
                          <a:effectLst/>
                        </a:rPr>
                        <a:t>2019</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456996"/>
                  </a:ext>
                </a:extLst>
              </a:tr>
              <a:tr h="424661">
                <a:tc>
                  <a:txBody>
                    <a:bodyPr/>
                    <a:lstStyle/>
                    <a:p>
                      <a:pPr algn="just"/>
                      <a:r>
                        <a:rPr lang="en-GB" sz="2800" dirty="0">
                          <a:effectLst/>
                        </a:rPr>
                        <a:t>Annual Bank Investment (€ billion)</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2800" dirty="0">
                          <a:effectLst/>
                        </a:rPr>
                        <a:t>11.0</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2800" dirty="0">
                          <a:effectLst/>
                        </a:rPr>
                        <a:t>10.09</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16808489"/>
                  </a:ext>
                </a:extLst>
              </a:tr>
              <a:tr h="424661">
                <a:tc>
                  <a:txBody>
                    <a:bodyPr/>
                    <a:lstStyle/>
                    <a:p>
                      <a:pPr algn="l"/>
                      <a:r>
                        <a:rPr lang="en-GB" sz="2800" dirty="0">
                          <a:effectLst/>
                        </a:rPr>
                        <a:t>Number of projects</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2800" dirty="0">
                          <a:effectLst/>
                        </a:rPr>
                        <a:t>411</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2800" dirty="0">
                          <a:effectLst/>
                        </a:rPr>
                        <a:t>452</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74909498"/>
                  </a:ext>
                </a:extLst>
              </a:tr>
              <a:tr h="536284">
                <a:tc>
                  <a:txBody>
                    <a:bodyPr/>
                    <a:lstStyle/>
                    <a:p>
                      <a:pPr algn="l"/>
                      <a:r>
                        <a:rPr lang="en-GB" sz="2800" dirty="0">
                          <a:effectLst/>
                        </a:rPr>
                        <a:t>Annual Bank Investment by region (€ billion)</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2800" dirty="0">
                          <a:effectLst/>
                        </a:rPr>
                        <a:t> </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2800" dirty="0">
                          <a:effectLst/>
                        </a:rPr>
                        <a:t> </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12845868"/>
                  </a:ext>
                </a:extLst>
              </a:tr>
              <a:tr h="424661">
                <a:tc>
                  <a:txBody>
                    <a:bodyPr/>
                    <a:lstStyle/>
                    <a:p>
                      <a:pPr algn="l"/>
                      <a:r>
                        <a:rPr lang="en-GB" sz="2800" dirty="0">
                          <a:effectLst/>
                        </a:rPr>
                        <a:t>Central Asia</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2800" dirty="0">
                          <a:effectLst/>
                        </a:rPr>
                        <a:t>1.15</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2800" dirty="0">
                          <a:effectLst/>
                        </a:rPr>
                        <a:t>1.38</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19173156"/>
                  </a:ext>
                </a:extLst>
              </a:tr>
              <a:tr h="424661">
                <a:tc>
                  <a:txBody>
                    <a:bodyPr/>
                    <a:lstStyle/>
                    <a:p>
                      <a:pPr algn="l"/>
                      <a:r>
                        <a:rPr lang="en-GB" sz="2800" dirty="0">
                          <a:effectLst/>
                        </a:rPr>
                        <a:t>Central Europe and the Baltic states</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2800" dirty="0">
                          <a:effectLst/>
                        </a:rPr>
                        <a:t>1.41</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2800" dirty="0">
                          <a:effectLst/>
                        </a:rPr>
                        <a:t>1.47</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81100918"/>
                  </a:ext>
                </a:extLst>
              </a:tr>
              <a:tr h="424661">
                <a:tc>
                  <a:txBody>
                    <a:bodyPr/>
                    <a:lstStyle/>
                    <a:p>
                      <a:pPr algn="l"/>
                      <a:r>
                        <a:rPr lang="en-GB" sz="2800" dirty="0">
                          <a:effectLst/>
                        </a:rPr>
                        <a:t>Cyprus and Greece</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2800" dirty="0">
                          <a:effectLst/>
                        </a:rPr>
                        <a:t>0.93</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2800" dirty="0">
                          <a:effectLst/>
                        </a:rPr>
                        <a:t>0.64</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44171542"/>
                  </a:ext>
                </a:extLst>
              </a:tr>
              <a:tr h="424661">
                <a:tc>
                  <a:txBody>
                    <a:bodyPr/>
                    <a:lstStyle/>
                    <a:p>
                      <a:pPr algn="l"/>
                      <a:r>
                        <a:rPr lang="en-GB" sz="2800" dirty="0">
                          <a:effectLst/>
                        </a:rPr>
                        <a:t>Eastern Europe and the Caucasus</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2800" dirty="0">
                          <a:effectLst/>
                        </a:rPr>
                        <a:t>1.93</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2800" dirty="0">
                          <a:effectLst/>
                        </a:rPr>
                        <a:t>2.06</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57247551"/>
                  </a:ext>
                </a:extLst>
              </a:tr>
              <a:tr h="424661">
                <a:tc>
                  <a:txBody>
                    <a:bodyPr/>
                    <a:lstStyle/>
                    <a:p>
                      <a:pPr algn="l"/>
                      <a:r>
                        <a:rPr lang="en-GB" sz="2800" dirty="0">
                          <a:effectLst/>
                        </a:rPr>
                        <a:t>South-eastern Europe</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2800" dirty="0">
                          <a:effectLst/>
                        </a:rPr>
                        <a:t>1.76</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2800" dirty="0">
                          <a:effectLst/>
                        </a:rPr>
                        <a:t>1.71</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20368394"/>
                  </a:ext>
                </a:extLst>
              </a:tr>
              <a:tr h="424661">
                <a:tc>
                  <a:txBody>
                    <a:bodyPr/>
                    <a:lstStyle/>
                    <a:p>
                      <a:pPr algn="l"/>
                      <a:r>
                        <a:rPr lang="en-GB" sz="2800" dirty="0">
                          <a:effectLst/>
                        </a:rPr>
                        <a:t>Southern and eastern Mediterranean</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2800" dirty="0">
                          <a:effectLst/>
                        </a:rPr>
                        <a:t>2.13</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2800" dirty="0">
                          <a:effectLst/>
                        </a:rPr>
                        <a:t>1.85</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09060478"/>
                  </a:ext>
                </a:extLst>
              </a:tr>
              <a:tr h="424661">
                <a:tc>
                  <a:txBody>
                    <a:bodyPr/>
                    <a:lstStyle/>
                    <a:p>
                      <a:pPr algn="l"/>
                      <a:r>
                        <a:rPr lang="en-GB" sz="2800" dirty="0">
                          <a:effectLst/>
                        </a:rPr>
                        <a:t>Turkey</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2800" dirty="0">
                          <a:effectLst/>
                        </a:rPr>
                        <a:t>1.68</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2800" dirty="0">
                          <a:effectLst/>
                        </a:rPr>
                        <a:t>1.00</a:t>
                      </a:r>
                      <a:endParaRPr lang="en-BG"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50080246"/>
                  </a:ext>
                </a:extLst>
              </a:tr>
            </a:tbl>
          </a:graphicData>
        </a:graphic>
      </p:graphicFrame>
    </p:spTree>
    <p:extLst>
      <p:ext uri="{BB962C8B-B14F-4D97-AF65-F5344CB8AC3E}">
        <p14:creationId xmlns:p14="http://schemas.microsoft.com/office/powerpoint/2010/main" val="629878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1440-35FF-4863-9D0E-7E1132E835B6}"/>
              </a:ext>
            </a:extLst>
          </p:cNvPr>
          <p:cNvSpPr>
            <a:spLocks noGrp="1"/>
          </p:cNvSpPr>
          <p:nvPr>
            <p:ph type="title"/>
          </p:nvPr>
        </p:nvSpPr>
        <p:spPr/>
        <p:txBody>
          <a:bodyPr>
            <a:normAutofit/>
          </a:bodyPr>
          <a:lstStyle/>
          <a:p>
            <a:pPr marL="571500" indent="-571500">
              <a:buFont typeface="Wingdings" pitchFamily="2" charset="2"/>
              <a:buChar char="q"/>
            </a:pPr>
            <a:r>
              <a:rPr lang="en-US" sz="3200" b="1" dirty="0"/>
              <a:t>The EBRD measures for limiting the negative impact of the Covid-19 pandemic</a:t>
            </a:r>
          </a:p>
        </p:txBody>
      </p:sp>
      <p:sp>
        <p:nvSpPr>
          <p:cNvPr id="3" name="Content Placeholder 2">
            <a:extLst>
              <a:ext uri="{FF2B5EF4-FFF2-40B4-BE49-F238E27FC236}">
                <a16:creationId xmlns:a16="http://schemas.microsoft.com/office/drawing/2014/main" id="{EA678C69-A758-4F67-B46E-4ECC8EDDC06B}"/>
              </a:ext>
            </a:extLst>
          </p:cNvPr>
          <p:cNvSpPr>
            <a:spLocks noGrp="1"/>
          </p:cNvSpPr>
          <p:nvPr>
            <p:ph idx="1"/>
          </p:nvPr>
        </p:nvSpPr>
        <p:spPr/>
        <p:txBody>
          <a:bodyPr/>
          <a:lstStyle/>
          <a:p>
            <a:r>
              <a:rPr lang="en-US" dirty="0"/>
              <a:t>The Bank reinforced its efforts with regard to gender and economic inclusion</a:t>
            </a:r>
          </a:p>
          <a:p>
            <a:r>
              <a:rPr lang="en-US" dirty="0"/>
              <a:t>In the Western Balkans, in 2020 the EBRD further increased its support for SMEs and the private sector with the provision of €729 million in loans to commercial banks for on-lending to local businesses </a:t>
            </a:r>
          </a:p>
          <a:p>
            <a:r>
              <a:rPr lang="en-US" dirty="0"/>
              <a:t>The Bank stepped up its financing in Egypt with the provision of €784 million in liquidity lines to local banks for on-lending to businesses in 2020</a:t>
            </a:r>
          </a:p>
        </p:txBody>
      </p:sp>
    </p:spTree>
    <p:extLst>
      <p:ext uri="{BB962C8B-B14F-4D97-AF65-F5344CB8AC3E}">
        <p14:creationId xmlns:p14="http://schemas.microsoft.com/office/powerpoint/2010/main" val="533005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1440-35FF-4863-9D0E-7E1132E835B6}"/>
              </a:ext>
            </a:extLst>
          </p:cNvPr>
          <p:cNvSpPr>
            <a:spLocks noGrp="1"/>
          </p:cNvSpPr>
          <p:nvPr>
            <p:ph type="title"/>
          </p:nvPr>
        </p:nvSpPr>
        <p:spPr/>
        <p:txBody>
          <a:bodyPr>
            <a:normAutofit/>
          </a:bodyPr>
          <a:lstStyle/>
          <a:p>
            <a:pPr marL="571500" indent="-571500">
              <a:buFont typeface="Wingdings" pitchFamily="2" charset="2"/>
              <a:buChar char="q"/>
            </a:pPr>
            <a:r>
              <a:rPr lang="en-US" sz="3200" b="1" dirty="0"/>
              <a:t>The EBRD measures for limiting the negative impact of the Covid-19 pandemic</a:t>
            </a:r>
          </a:p>
        </p:txBody>
      </p:sp>
      <p:sp>
        <p:nvSpPr>
          <p:cNvPr id="3" name="Content Placeholder 2">
            <a:extLst>
              <a:ext uri="{FF2B5EF4-FFF2-40B4-BE49-F238E27FC236}">
                <a16:creationId xmlns:a16="http://schemas.microsoft.com/office/drawing/2014/main" id="{EA678C69-A758-4F67-B46E-4ECC8EDDC06B}"/>
              </a:ext>
            </a:extLst>
          </p:cNvPr>
          <p:cNvSpPr>
            <a:spLocks noGrp="1"/>
          </p:cNvSpPr>
          <p:nvPr>
            <p:ph idx="1"/>
          </p:nvPr>
        </p:nvSpPr>
        <p:spPr/>
        <p:txBody>
          <a:bodyPr/>
          <a:lstStyle/>
          <a:p>
            <a:r>
              <a:rPr lang="en-US" dirty="0"/>
              <a:t>In Morocco, Bank of Africa - BMCE Group received a €145 million financing facility under the Bank’s Resilience Framework</a:t>
            </a:r>
          </a:p>
          <a:p>
            <a:r>
              <a:rPr lang="en-US" dirty="0"/>
              <a:t>The Bank delivered services aimed at the development of skills for small business owners, employees and consultants, using digital infrastructure</a:t>
            </a:r>
          </a:p>
          <a:p>
            <a:r>
              <a:rPr lang="en-US" dirty="0"/>
              <a:t>The ILO and the EBRD have joined forces to respond to the coronavirus crisis in the Western Balkans by assessing the impact of the crisis on the region’s labour markets and employment and advising the authorities on policy actions to support workers and enterprises </a:t>
            </a:r>
          </a:p>
        </p:txBody>
      </p:sp>
    </p:spTree>
    <p:extLst>
      <p:ext uri="{BB962C8B-B14F-4D97-AF65-F5344CB8AC3E}">
        <p14:creationId xmlns:p14="http://schemas.microsoft.com/office/powerpoint/2010/main" val="2982097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1440-35FF-4863-9D0E-7E1132E835B6}"/>
              </a:ext>
            </a:extLst>
          </p:cNvPr>
          <p:cNvSpPr>
            <a:spLocks noGrp="1"/>
          </p:cNvSpPr>
          <p:nvPr>
            <p:ph type="title"/>
          </p:nvPr>
        </p:nvSpPr>
        <p:spPr/>
        <p:txBody>
          <a:bodyPr>
            <a:normAutofit/>
          </a:bodyPr>
          <a:lstStyle/>
          <a:p>
            <a:pPr marL="571500" indent="-571500">
              <a:buFont typeface="Wingdings" pitchFamily="2" charset="2"/>
              <a:buChar char="q"/>
            </a:pPr>
            <a:r>
              <a:rPr lang="en-US" sz="3200" b="1" dirty="0"/>
              <a:t>The EBRD measures for limiting the negative impact of the Covid-19 pandemic</a:t>
            </a:r>
          </a:p>
        </p:txBody>
      </p:sp>
      <p:sp>
        <p:nvSpPr>
          <p:cNvPr id="3" name="Content Placeholder 2">
            <a:extLst>
              <a:ext uri="{FF2B5EF4-FFF2-40B4-BE49-F238E27FC236}">
                <a16:creationId xmlns:a16="http://schemas.microsoft.com/office/drawing/2014/main" id="{EA678C69-A758-4F67-B46E-4ECC8EDDC06B}"/>
              </a:ext>
            </a:extLst>
          </p:cNvPr>
          <p:cNvSpPr>
            <a:spLocks noGrp="1"/>
          </p:cNvSpPr>
          <p:nvPr>
            <p:ph idx="1"/>
          </p:nvPr>
        </p:nvSpPr>
        <p:spPr/>
        <p:txBody>
          <a:bodyPr/>
          <a:lstStyle/>
          <a:p>
            <a:r>
              <a:rPr lang="en-US" dirty="0"/>
              <a:t>COVID-19 Resilience Framework </a:t>
            </a:r>
          </a:p>
          <a:p>
            <a:r>
              <a:rPr lang="en-US" dirty="0"/>
              <a:t>Investment Councils </a:t>
            </a:r>
          </a:p>
        </p:txBody>
      </p:sp>
    </p:spTree>
    <p:extLst>
      <p:ext uri="{BB962C8B-B14F-4D97-AF65-F5344CB8AC3E}">
        <p14:creationId xmlns:p14="http://schemas.microsoft.com/office/powerpoint/2010/main" val="1743998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1440-35FF-4863-9D0E-7E1132E835B6}"/>
              </a:ext>
            </a:extLst>
          </p:cNvPr>
          <p:cNvSpPr>
            <a:spLocks noGrp="1"/>
          </p:cNvSpPr>
          <p:nvPr>
            <p:ph type="title"/>
          </p:nvPr>
        </p:nvSpPr>
        <p:spPr/>
        <p:txBody>
          <a:bodyPr>
            <a:normAutofit/>
          </a:bodyPr>
          <a:lstStyle/>
          <a:p>
            <a:pPr marL="571500" indent="-571500">
              <a:buFont typeface="Wingdings" pitchFamily="2" charset="2"/>
              <a:buChar char="q"/>
            </a:pPr>
            <a:r>
              <a:rPr lang="en-US" sz="3200" b="1" dirty="0"/>
              <a:t>Solidarity package</a:t>
            </a:r>
          </a:p>
        </p:txBody>
      </p:sp>
      <p:sp>
        <p:nvSpPr>
          <p:cNvPr id="3" name="Content Placeholder 2">
            <a:extLst>
              <a:ext uri="{FF2B5EF4-FFF2-40B4-BE49-F238E27FC236}">
                <a16:creationId xmlns:a16="http://schemas.microsoft.com/office/drawing/2014/main" id="{EA678C69-A758-4F67-B46E-4ECC8EDDC06B}"/>
              </a:ext>
            </a:extLst>
          </p:cNvPr>
          <p:cNvSpPr>
            <a:spLocks noGrp="1"/>
          </p:cNvSpPr>
          <p:nvPr>
            <p:ph idx="1"/>
          </p:nvPr>
        </p:nvSpPr>
        <p:spPr/>
        <p:txBody>
          <a:bodyPr/>
          <a:lstStyle/>
          <a:p>
            <a:r>
              <a:rPr lang="en-US" dirty="0"/>
              <a:t>Vital Infrastructure Support Programme</a:t>
            </a:r>
          </a:p>
          <a:p>
            <a:r>
              <a:rPr lang="en-US" dirty="0"/>
              <a:t>The emergency channels targeted all sectors of the economy, but especially those badly affected by the crisis, including: </a:t>
            </a:r>
          </a:p>
          <a:p>
            <a:pPr lvl="1">
              <a:buFont typeface="Wingdings" pitchFamily="2" charset="2"/>
              <a:buChar char="ü"/>
            </a:pPr>
            <a:r>
              <a:rPr lang="en-US" sz="2800" dirty="0"/>
              <a:t>Financial institutions</a:t>
            </a:r>
          </a:p>
          <a:p>
            <a:pPr lvl="1">
              <a:buFont typeface="Wingdings" pitchFamily="2" charset="2"/>
              <a:buChar char="ü"/>
            </a:pPr>
            <a:r>
              <a:rPr lang="en-US" sz="2800" dirty="0"/>
              <a:t>SMEs </a:t>
            </a:r>
          </a:p>
          <a:p>
            <a:pPr lvl="1">
              <a:buFont typeface="Wingdings" pitchFamily="2" charset="2"/>
              <a:buChar char="ü"/>
            </a:pPr>
            <a:r>
              <a:rPr lang="en-US" sz="2800" dirty="0"/>
              <a:t>Corporate sectors such as automotive and transport providers, agribusiness, and medical supplies </a:t>
            </a:r>
          </a:p>
        </p:txBody>
      </p:sp>
    </p:spTree>
    <p:extLst>
      <p:ext uri="{BB962C8B-B14F-4D97-AF65-F5344CB8AC3E}">
        <p14:creationId xmlns:p14="http://schemas.microsoft.com/office/powerpoint/2010/main" val="383960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1440-35FF-4863-9D0E-7E1132E835B6}"/>
              </a:ext>
            </a:extLst>
          </p:cNvPr>
          <p:cNvSpPr>
            <a:spLocks noGrp="1"/>
          </p:cNvSpPr>
          <p:nvPr>
            <p:ph type="title"/>
          </p:nvPr>
        </p:nvSpPr>
        <p:spPr/>
        <p:txBody>
          <a:bodyPr>
            <a:normAutofit/>
          </a:bodyPr>
          <a:lstStyle/>
          <a:p>
            <a:pPr marL="571500" indent="-571500">
              <a:buFont typeface="Wingdings" pitchFamily="2" charset="2"/>
              <a:buChar char="q"/>
            </a:pPr>
            <a:r>
              <a:rPr lang="en-US" sz="3200" b="1" dirty="0"/>
              <a:t>Repository of policies – the EBRD policy comparator</a:t>
            </a:r>
          </a:p>
        </p:txBody>
      </p:sp>
      <p:sp>
        <p:nvSpPr>
          <p:cNvPr id="3" name="Content Placeholder 2">
            <a:extLst>
              <a:ext uri="{FF2B5EF4-FFF2-40B4-BE49-F238E27FC236}">
                <a16:creationId xmlns:a16="http://schemas.microsoft.com/office/drawing/2014/main" id="{EA678C69-A758-4F67-B46E-4ECC8EDDC06B}"/>
              </a:ext>
            </a:extLst>
          </p:cNvPr>
          <p:cNvSpPr>
            <a:spLocks noGrp="1"/>
          </p:cNvSpPr>
          <p:nvPr>
            <p:ph idx="1"/>
          </p:nvPr>
        </p:nvSpPr>
        <p:spPr/>
        <p:txBody>
          <a:bodyPr/>
          <a:lstStyle/>
          <a:p>
            <a:r>
              <a:rPr lang="en-US" dirty="0"/>
              <a:t>Policies adopted in response to the pandemic </a:t>
            </a:r>
          </a:p>
          <a:p>
            <a:r>
              <a:rPr lang="en-US" dirty="0"/>
              <a:t>Tracking systematically each country’s experience </a:t>
            </a:r>
          </a:p>
          <a:p>
            <a:r>
              <a:rPr lang="en-US" dirty="0"/>
              <a:t>Identifying innovative and effective policies</a:t>
            </a:r>
          </a:p>
        </p:txBody>
      </p:sp>
    </p:spTree>
    <p:extLst>
      <p:ext uri="{BB962C8B-B14F-4D97-AF65-F5344CB8AC3E}">
        <p14:creationId xmlns:p14="http://schemas.microsoft.com/office/powerpoint/2010/main" val="4076890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NORDSCI Fonts">
      <a:majorFont>
        <a:latin typeface="Tahom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550</Words>
  <Application>Microsoft Macintosh PowerPoint</Application>
  <PresentationFormat>Widescreen</PresentationFormat>
  <Paragraphs>89</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Open Sans</vt:lpstr>
      <vt:lpstr>Tahoma</vt:lpstr>
      <vt:lpstr>Times New Roman</vt:lpstr>
      <vt:lpstr>Wingdings</vt:lpstr>
      <vt:lpstr>Office Theme</vt:lpstr>
      <vt:lpstr>European bank for reconstruction and development’s activities in response to the economic crisis caused by the Covid-19 pandemic</vt:lpstr>
      <vt:lpstr>The EBRD measures for limiting the negative impact of the Covid-19 pandemic</vt:lpstr>
      <vt:lpstr>The EBRD measures for limiting the negative impact of the Covid-19 pandemic</vt:lpstr>
      <vt:lpstr>PowerPoint Presentation</vt:lpstr>
      <vt:lpstr>The EBRD measures for limiting the negative impact of the Covid-19 pandemic</vt:lpstr>
      <vt:lpstr>The EBRD measures for limiting the negative impact of the Covid-19 pandemic</vt:lpstr>
      <vt:lpstr>The EBRD measures for limiting the negative impact of the Covid-19 pandemic</vt:lpstr>
      <vt:lpstr>Solidarity package</vt:lpstr>
      <vt:lpstr>Repository of policies – the EBRD policy comparator</vt:lpstr>
      <vt:lpstr>State credit guarantee schemes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Mehmed Kyuchukov</dc:creator>
  <cp:lastModifiedBy>a.b.kaneva@gmail.com</cp:lastModifiedBy>
  <cp:revision>36</cp:revision>
  <dcterms:created xsi:type="dcterms:W3CDTF">2022-03-06T13:24:11Z</dcterms:created>
  <dcterms:modified xsi:type="dcterms:W3CDTF">2023-10-06T17:11:27Z</dcterms:modified>
</cp:coreProperties>
</file>