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2" r:id="rId7"/>
    <p:sldId id="258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72C37-1967-448C-8D23-0CFAB3414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Paper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14663-A346-4042-8E75-434EAC1D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Author, University, Country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440E2-631D-478D-A0CF-86CD5CF7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345E-45B8-4C0D-B198-20AAB1E5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426F7-8909-4417-86EE-D1C295B2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2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CC779-0CFC-4E26-B6FA-0D368F61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8B9F0-2D76-4DCB-966F-7360ABB50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F83E0-5F80-4946-BE64-61238F29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5B33F-2565-4A69-B344-565541F6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3C5DC-560A-4A85-80CC-F727B520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6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FDB465-FC10-4A85-BC4C-6A61AA073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CC8F0-4685-448B-BF6D-3F4001839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2357-1306-4BC3-A722-E8021491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525AC-727B-4E50-9E3F-809729ED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22853-624A-4255-B41B-E049A303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A5E3-BDC8-4BE8-8EF6-79BEAB335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4A29E-290F-4C7D-B61E-34075FE5B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1D036-09D8-4DCE-9773-0AA7C954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F593C-32A0-403A-917A-56D29FE5A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07CC-C5F0-4DC2-BB90-51230F1F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1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1DC10-D3E0-49FF-991D-EF72EFF9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A50D8-19CD-4C0A-A94E-8238CBA2F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29F03-4F0D-4C53-9C69-3C9977D3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1A3B-C492-4F95-9964-916D2A53D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EF9DE-5995-419E-BB59-C1FB3FD9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5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FEB51-D7D3-4019-85F1-4515BDF2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1AA07-0D99-4C2B-BD8B-EE80109C0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9C5D7-058D-4800-A2F4-695EE3C0C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FCB62-E2A5-4F87-9CA5-6E862DB8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7881-120B-4FC4-BBBF-32F94651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1AEC9-9631-41EC-97E4-266D32810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8007-E22C-46A7-A714-47B13121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4635A-BA68-49C8-BBB3-E7AC93260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2B64D-473D-4368-8B25-C3DDA65DF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5754B-4CC2-45B1-A6BA-20BF9FBA5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7DBA82-63AF-4F59-A749-C50B43FB3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3ABDE1-F795-46AF-9ADD-577A89387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47B9F1-872B-4DE6-A9A4-A3817C04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65D1CF-2BF0-47E8-B18C-23973DA5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47DE-6F96-4FB4-BFB2-CC4282A5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337BCF-EA81-4CAC-91A0-C5EFF432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FB70F-167B-4C78-B30C-F4678924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F2878-B09F-4336-AF6D-8855DB39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4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0ED1BC-66FA-4E46-B5E0-36152F3F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C26D4-A68F-4F4D-B052-2E4040D3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60983-452E-4B0C-AD19-0CF3497A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1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BEDB5-064D-4613-BAFF-343DBEAC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69C63-B1CB-435B-98F0-08FEC7436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04F92-0FF7-4BFD-B1B0-15558D764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6C19E-2FEB-439E-94F7-5005B37D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F9B52-4352-42B4-B832-2D200ED1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87541-D604-4233-96D8-FFE7AE95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2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680FC-F8FF-47D5-B7CD-B6D8E533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C9249E-F326-4A80-86F2-0A2C6588E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C04E1-BECF-443E-B671-0FA71D202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7018B-5995-4DD2-8311-6B6409505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1BF4F-FEFB-4296-941B-82613AA6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CC891-F8D6-42A5-B5EE-9C4D7751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0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C4DB77-B418-40EB-A1C6-828F363E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ADB96-7BAA-45CB-8267-809FCC4BD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4FF9C-3D6E-46DB-8B89-3E7B58CE8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036A0-8233-4CC7-B02C-13B0276224B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4EEDF-85FF-40D3-BC61-177A96BD1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3938F-F760-4CF2-B46C-1C44BC6FE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47D3-3BFA-46F5-93DA-E1BE504630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DECODING THE FOUNDATIONS FOR BULGARIA'S ECONOMIC FUTURE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EB1BB-97B4-4180-B829-8AC89A6D34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Chief Assist. Dr. Sabrina </a:t>
            </a:r>
            <a:r>
              <a:rPr lang="en-US" dirty="0" err="1" smtClean="0"/>
              <a:t>Kalinkova</a:t>
            </a:r>
            <a:endParaRPr lang="en-US" dirty="0" smtClean="0"/>
          </a:p>
          <a:p>
            <a:r>
              <a:rPr lang="en-US" dirty="0" smtClean="0"/>
              <a:t>University of National and World Economy - Bulgaria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47D3-3BFA-46F5-93DA-E1BE504630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THANK YOU!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632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Problem?	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3007"/>
            <a:ext cx="10515600" cy="1665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ECONOMIC DEVELOPMENT </a:t>
            </a:r>
            <a:br>
              <a:rPr lang="en-US" sz="3600" b="1" dirty="0" smtClean="0"/>
            </a:br>
            <a:r>
              <a:rPr lang="en-US" sz="3600" b="1" dirty="0" smtClean="0"/>
              <a:t>AND </a:t>
            </a:r>
            <a:br>
              <a:rPr lang="en-US" sz="3600" b="1" dirty="0" smtClean="0"/>
            </a:br>
            <a:r>
              <a:rPr lang="en-US" sz="3600" b="1" dirty="0" smtClean="0"/>
              <a:t>PRIORITY INDUSTRIES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7443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</a:t>
            </a:r>
            <a:r>
              <a:rPr lang="en-US" sz="3200" dirty="0" smtClean="0"/>
              <a:t>?</a:t>
            </a:r>
            <a:r>
              <a:rPr lang="en-US" sz="3200" dirty="0" smtClean="0"/>
              <a:t>	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3007"/>
            <a:ext cx="10515600" cy="21090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 smtClean="0"/>
              <a:t>PRIORITY INDUSTRIES IN BULGARIA</a:t>
            </a:r>
          </a:p>
          <a:p>
            <a:pPr marL="0" indent="0" algn="ctr">
              <a:buNone/>
            </a:pPr>
            <a:r>
              <a:rPr lang="en-US" sz="3200" b="1" dirty="0" smtClean="0"/>
              <a:t>BEFORE AND AFTER THE </a:t>
            </a:r>
          </a:p>
          <a:p>
            <a:pPr marL="0" indent="0" algn="ctr">
              <a:buNone/>
            </a:pPr>
            <a:r>
              <a:rPr lang="en-US" sz="3200" b="1" dirty="0" smtClean="0"/>
              <a:t>ACCESSION IN EUROPEAN UNION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333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How?</a:t>
            </a:r>
            <a:r>
              <a:rPr lang="en-US" sz="3200" dirty="0" smtClean="0"/>
              <a:t>	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3007"/>
            <a:ext cx="10515600" cy="21090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CHENERY-WATANABE METHOD</a:t>
            </a:r>
          </a:p>
          <a:p>
            <a:pPr marL="0" indent="0" algn="ctr">
              <a:buNone/>
            </a:pPr>
            <a:r>
              <a:rPr lang="en-US" sz="3200" b="1" dirty="0" smtClean="0"/>
              <a:t>AND </a:t>
            </a:r>
          </a:p>
          <a:p>
            <a:pPr marL="0" indent="0" algn="ctr">
              <a:buNone/>
            </a:pPr>
            <a:r>
              <a:rPr lang="en-US" sz="3600" b="1" dirty="0" smtClean="0"/>
              <a:t>RASMUSSEN METHOD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182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Using</a:t>
            </a:r>
            <a:r>
              <a:rPr lang="en-US" sz="3200" dirty="0" smtClean="0"/>
              <a:t>?</a:t>
            </a:r>
            <a:r>
              <a:rPr lang="en-US" sz="3200" dirty="0" smtClean="0"/>
              <a:t>	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873" y="2573770"/>
            <a:ext cx="5091545" cy="5111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INPUT-OUTPUT METHOD</a:t>
            </a:r>
            <a:endParaRPr lang="en-US" sz="36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 txBox="1">
            <a:spLocks/>
          </p:cNvSpPr>
          <p:nvPr/>
        </p:nvSpPr>
        <p:spPr>
          <a:xfrm>
            <a:off x="3599873" y="3260591"/>
            <a:ext cx="5091545" cy="511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/>
              <a:t>MATRIX OF DIRECT COSTS</a:t>
            </a:r>
            <a:endParaRPr lang="en-US" sz="36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 txBox="1">
            <a:spLocks/>
          </p:cNvSpPr>
          <p:nvPr/>
        </p:nvSpPr>
        <p:spPr>
          <a:xfrm>
            <a:off x="3599872" y="3947412"/>
            <a:ext cx="5091545" cy="511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/>
              <a:t>MATRIX OF FULL COSTS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5568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How?</a:t>
            </a:r>
            <a:r>
              <a:rPr lang="en-US" sz="3200" dirty="0" smtClean="0"/>
              <a:t>	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678C69-A758-4F67-B46E-4ECC8EDDC0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13527"/>
                <a:ext cx="10515600" cy="456276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bg-BG" i="1" smtClean="0"/>
                          </m:ctrlPr>
                        </m:sSubSupPr>
                        <m:e>
                          <m:r>
                            <a:rPr lang="en-US" i="1"/>
                            <m:t>𝑤𝐹𝐿</m:t>
                          </m:r>
                        </m:e>
                        <m:sub>
                          <m:r>
                            <a:rPr lang="en-US" i="1"/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i="1"/>
                        <m:t>= </m:t>
                      </m:r>
                      <m:f>
                        <m:fPr>
                          <m:ctrlPr>
                            <a:rPr lang="bg-BG" i="1"/>
                          </m:ctrlPr>
                        </m:fPr>
                        <m:num>
                          <m:sSubSup>
                            <m:sSubSupPr>
                              <m:ctrlPr>
                                <a:rPr lang="bg-BG" i="1"/>
                              </m:ctrlPr>
                            </m:sSubSupPr>
                            <m:e>
                              <m:r>
                                <a:rPr lang="en-US" i="1"/>
                                <m:t>𝐹𝐿</m:t>
                              </m:r>
                            </m:e>
                            <m:sub>
                              <m:r>
                                <a:rPr lang="en-US" i="1"/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ctrlPr>
                                <a:rPr lang="bg-BG" i="1"/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i="1"/>
                                  </m:ctrlPr>
                                </m:fPr>
                                <m:num>
                                  <m:r>
                                    <a:rPr lang="en-US" i="1"/>
                                    <m:t>1</m:t>
                                  </m:r>
                                </m:num>
                                <m:den>
                                  <m:r>
                                    <a:rPr lang="en-US" i="1"/>
                                    <m:t>𝑛</m:t>
                                  </m:r>
                                </m:den>
                              </m:f>
                            </m:e>
                          </m:d>
                          <m:nary>
                            <m:naryPr>
                              <m:chr m:val="∑"/>
                              <m:limLoc m:val="undOvr"/>
                              <m:ctrlPr>
                                <a:rPr lang="bg-BG" i="1"/>
                              </m:ctrlPr>
                            </m:naryPr>
                            <m:sub>
                              <m:r>
                                <a:rPr lang="en-US" i="1"/>
                                <m:t>𝑖</m:t>
                              </m:r>
                              <m:r>
                                <a:rPr lang="en-US" i="1"/>
                                <m:t>=1</m:t>
                              </m:r>
                            </m:sub>
                            <m:sup>
                              <m:r>
                                <a:rPr lang="en-US" i="1"/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bg-BG" i="1"/>
                                  </m:ctrlPr>
                                </m:sSubSupPr>
                                <m:e>
                                  <m:r>
                                    <a:rPr lang="en-US" i="1"/>
                                    <m:t>𝐹𝐿</m:t>
                                  </m:r>
                                </m:e>
                                <m:sub>
                                  <m:r>
                                    <a:rPr lang="en-US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lang="en-US" i="1"/>
                        <m:t>.</m:t>
                      </m:r>
                      <m:r>
                        <a:rPr lang="en-US" i="1"/>
                        <m:t>𝑤</m:t>
                      </m:r>
                    </m:oMath>
                  </m:oMathPara>
                </a14:m>
              </a:p>
              <a:p>
                <a:pPr marL="0" indent="0" algn="ctr">
                  <a:buNone/>
                </a:pPr>
                <a:endParaRPr lang="en-US" sz="3600" b="1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bg-BG" i="1"/>
                          </m:ctrlPr>
                        </m:sSubSupPr>
                        <m:e>
                          <m:r>
                            <a:rPr lang="en-US" i="1"/>
                            <m:t>𝑤𝐵𝐿</m:t>
                          </m:r>
                        </m:e>
                        <m:sub>
                          <m:r>
                            <a:rPr lang="en-US" i="1"/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i="1"/>
                        <m:t>= </m:t>
                      </m:r>
                      <m:f>
                        <m:fPr>
                          <m:ctrlPr>
                            <a:rPr lang="bg-BG" i="1"/>
                          </m:ctrlPr>
                        </m:fPr>
                        <m:num>
                          <m:sSubSup>
                            <m:sSubSupPr>
                              <m:ctrlPr>
                                <a:rPr lang="bg-BG" i="1"/>
                              </m:ctrlPr>
                            </m:sSubSupPr>
                            <m:e>
                              <m:r>
                                <a:rPr lang="en-US" i="1"/>
                                <m:t>𝐵𝐿</m:t>
                              </m:r>
                            </m:e>
                            <m:sub>
                              <m:r>
                                <a:rPr lang="en-US" i="1"/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ctrlPr>
                                <a:rPr lang="bg-BG" i="1"/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i="1"/>
                                  </m:ctrlPr>
                                </m:fPr>
                                <m:num>
                                  <m:r>
                                    <a:rPr lang="en-US" i="1"/>
                                    <m:t>1</m:t>
                                  </m:r>
                                </m:num>
                                <m:den>
                                  <m:r>
                                    <a:rPr lang="en-US" i="1"/>
                                    <m:t>𝑛</m:t>
                                  </m:r>
                                </m:den>
                              </m:f>
                            </m:e>
                          </m:d>
                          <m:nary>
                            <m:naryPr>
                              <m:chr m:val="∑"/>
                              <m:limLoc m:val="undOvr"/>
                              <m:ctrlPr>
                                <a:rPr lang="bg-BG" i="1"/>
                              </m:ctrlPr>
                            </m:naryPr>
                            <m:sub>
                              <m:r>
                                <a:rPr lang="en-US" i="1"/>
                                <m:t>𝑗</m:t>
                              </m:r>
                              <m:r>
                                <a:rPr lang="en-US" i="1"/>
                                <m:t>=1</m:t>
                              </m:r>
                            </m:sub>
                            <m:sup>
                              <m:r>
                                <a:rPr lang="en-US" i="1"/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bg-BG" i="1"/>
                                  </m:ctrlPr>
                                </m:sSubSupPr>
                                <m:e>
                                  <m:r>
                                    <a:rPr lang="en-US" i="1"/>
                                    <m:t>𝐵𝐿</m:t>
                                  </m:r>
                                </m:e>
                                <m:sub>
                                  <m:r>
                                    <a:rPr lang="en-US" i="1"/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lang="en-US" i="1"/>
                        <m:t>.</m:t>
                      </m:r>
                      <m:r>
                        <a:rPr lang="en-US" i="1"/>
                        <m:t>𝑤</m:t>
                      </m:r>
                      <m:r>
                        <a:rPr lang="en-US" i="1"/>
                        <m:t> </m:t>
                      </m:r>
                    </m:oMath>
                  </m:oMathPara>
                </a14:m>
                <a:endParaRPr lang="en-US" sz="3600" b="1" dirty="0" smtClean="0"/>
              </a:p>
              <a:p>
                <a:pPr marL="0" indent="0" algn="ctr">
                  <a:buNone/>
                </a:pPr>
                <a:endParaRPr lang="en-US" sz="3600" b="1" dirty="0"/>
              </a:p>
              <a:p>
                <a:pPr marL="0" indent="0" algn="ctr">
                  <a:buNone/>
                </a:pPr>
                <a:r>
                  <a:rPr lang="en-US" sz="3600" b="1" dirty="0" smtClean="0"/>
                  <a:t>PI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bg-BG" sz="36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𝒘𝑭𝑳</m:t>
                        </m:r>
                      </m:e>
                      <m:sub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sz="3600" b="1" dirty="0" smtClean="0"/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bg-BG" sz="36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𝒘𝑩𝑳</m:t>
                        </m:r>
                      </m:e>
                      <m:sub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sz="3600" b="1" dirty="0" smtClean="0"/>
                  <a:t> &gt; 1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678C69-A758-4F67-B46E-4ECC8EDDC0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13527"/>
                <a:ext cx="10515600" cy="456276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95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3-10-05 14-26-40-36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574" cy="6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3-10-05 14-48-12-13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31" y="0"/>
            <a:ext cx="11905673" cy="68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2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Conclusions: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5225"/>
            <a:ext cx="8139545" cy="5111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Rasmussen method is better </a:t>
            </a:r>
            <a:endParaRPr lang="en-US" sz="36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 txBox="1">
            <a:spLocks/>
          </p:cNvSpPr>
          <p:nvPr/>
        </p:nvSpPr>
        <p:spPr>
          <a:xfrm>
            <a:off x="838200" y="3260590"/>
            <a:ext cx="11353799" cy="686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 b="1" dirty="0" smtClean="0"/>
              <a:t>Lower number of priority industries before the accession in EU</a:t>
            </a:r>
            <a:endParaRPr lang="en-US" sz="33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 txBox="1">
            <a:spLocks/>
          </p:cNvSpPr>
          <p:nvPr/>
        </p:nvSpPr>
        <p:spPr>
          <a:xfrm>
            <a:off x="838200" y="4261602"/>
            <a:ext cx="5091545" cy="511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/>
              <a:t>Almost no fluctuations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658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RDSCI Fonts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83</Words>
  <Application>Microsoft Office PowerPoint</Application>
  <PresentationFormat>Widescreen</PresentationFormat>
  <Paragraphs>28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Open Sans</vt:lpstr>
      <vt:lpstr>Tahoma</vt:lpstr>
      <vt:lpstr>Office Theme</vt:lpstr>
      <vt:lpstr>DECODING THE FOUNDATIONS FOR BULGARIA'S ECONOMIC FUTURE </vt:lpstr>
      <vt:lpstr>Problem? </vt:lpstr>
      <vt:lpstr>What? </vt:lpstr>
      <vt:lpstr>How? </vt:lpstr>
      <vt:lpstr>Using? </vt:lpstr>
      <vt:lpstr>How? </vt:lpstr>
      <vt:lpstr>PowerPoint Presentation</vt:lpstr>
      <vt:lpstr>PowerPoint Presentation</vt:lpstr>
      <vt:lpstr>Conclusions: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Mehmed Kyuchukov</dc:creator>
  <cp:lastModifiedBy>Windows User</cp:lastModifiedBy>
  <cp:revision>8</cp:revision>
  <dcterms:created xsi:type="dcterms:W3CDTF">2022-03-06T13:24:11Z</dcterms:created>
  <dcterms:modified xsi:type="dcterms:W3CDTF">2023-10-05T11:55:39Z</dcterms:modified>
</cp:coreProperties>
</file>