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57" r:id="rId3"/>
    <p:sldId id="258" r:id="rId4"/>
    <p:sldId id="259" r:id="rId5"/>
    <p:sldId id="260" r:id="rId6"/>
    <p:sldId id="261" r:id="rId7"/>
    <p:sldId id="262" r:id="rId8"/>
    <p:sldId id="263" r:id="rId9"/>
    <p:sldId id="264" r:id="rId10"/>
    <p:sldId id="265" r:id="rId11"/>
    <p:sldId id="267" r:id="rId12"/>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109" d="100"/>
          <a:sy n="109" d="100"/>
        </p:scale>
        <p:origin x="636" y="102"/>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presProps" Target="presProp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2" Type="http://schemas.openxmlformats.org/officeDocument/2006/relationships/slide" Target="slides/slide1.xml"/><Relationship Id="rId16"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theme" Target="theme/theme1.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viewProps" Target="viewProps.xml"/></Relationships>
</file>

<file path=ppt/slideLayouts/_rels/slideLayout1.xml.rels><?xml version="1.0" encoding="UTF-8" standalone="yes"?>
<Relationships xmlns="http://schemas.openxmlformats.org/package/2006/relationships"><Relationship Id="rId2" Type="http://schemas.openxmlformats.org/officeDocument/2006/relationships/image" Target="../media/image2.jpg"/><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bg>
      <p:bgPr>
        <a:blipFill dpi="0" rotWithShape="1">
          <a:blip r:embed="rId2">
            <a:lum/>
          </a:blip>
          <a:srcRect/>
          <a:stretch>
            <a:fillRect/>
          </a:stretch>
        </a:blipFill>
        <a:effectLst/>
      </p:bgPr>
    </p:bg>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5872C37-1967-448C-8D23-0CFAB341425F}"/>
              </a:ext>
            </a:extLst>
          </p:cNvPr>
          <p:cNvSpPr>
            <a:spLocks noGrp="1"/>
          </p:cNvSpPr>
          <p:nvPr>
            <p:ph type="ctrTitle" hasCustomPrompt="1"/>
          </p:nvPr>
        </p:nvSpPr>
        <p:spPr>
          <a:xfrm>
            <a:off x="1524000" y="1122363"/>
            <a:ext cx="9144000" cy="2387600"/>
          </a:xfrm>
        </p:spPr>
        <p:txBody>
          <a:bodyPr anchor="b">
            <a:normAutofit/>
          </a:bodyPr>
          <a:lstStyle>
            <a:lvl1pPr algn="ctr">
              <a:defRPr sz="4400" b="1">
                <a:solidFill>
                  <a:schemeClr val="bg1"/>
                </a:solidFill>
                <a:latin typeface="Open Sans" panose="020B0606030504020204" pitchFamily="34" charset="0"/>
                <a:ea typeface="Open Sans" panose="020B0606030504020204" pitchFamily="34" charset="0"/>
                <a:cs typeface="Open Sans" panose="020B0606030504020204" pitchFamily="34" charset="0"/>
              </a:defRPr>
            </a:lvl1pPr>
          </a:lstStyle>
          <a:p>
            <a:r>
              <a:rPr lang="en-US" dirty="0"/>
              <a:t>Paper Name</a:t>
            </a:r>
          </a:p>
        </p:txBody>
      </p:sp>
      <p:sp>
        <p:nvSpPr>
          <p:cNvPr id="3" name="Subtitle 2">
            <a:extLst>
              <a:ext uri="{FF2B5EF4-FFF2-40B4-BE49-F238E27FC236}">
                <a16:creationId xmlns:a16="http://schemas.microsoft.com/office/drawing/2014/main" id="{57414663-A346-4042-8E75-434EAC1D8B37}"/>
              </a:ext>
            </a:extLst>
          </p:cNvPr>
          <p:cNvSpPr>
            <a:spLocks noGrp="1"/>
          </p:cNvSpPr>
          <p:nvPr>
            <p:ph type="subTitle" idx="1" hasCustomPrompt="1"/>
          </p:nvPr>
        </p:nvSpPr>
        <p:spPr>
          <a:xfrm>
            <a:off x="1524000" y="3602038"/>
            <a:ext cx="9144000" cy="1655762"/>
          </a:xfrm>
        </p:spPr>
        <p:txBody>
          <a:bodyPr/>
          <a:lstStyle>
            <a:lvl1pPr marL="0" indent="0" algn="ctr">
              <a:buNone/>
              <a:defRPr sz="2400">
                <a:solidFill>
                  <a:schemeClr val="bg1"/>
                </a:solidFill>
              </a:defRPr>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dirty="0"/>
              <a:t>Author, University, Country</a:t>
            </a:r>
          </a:p>
        </p:txBody>
      </p:sp>
      <p:sp>
        <p:nvSpPr>
          <p:cNvPr id="4" name="Date Placeholder 3">
            <a:extLst>
              <a:ext uri="{FF2B5EF4-FFF2-40B4-BE49-F238E27FC236}">
                <a16:creationId xmlns:a16="http://schemas.microsoft.com/office/drawing/2014/main" id="{73E440E2-631D-478D-A0CF-86CD5CF75DBB}"/>
              </a:ext>
            </a:extLst>
          </p:cNvPr>
          <p:cNvSpPr>
            <a:spLocks noGrp="1"/>
          </p:cNvSpPr>
          <p:nvPr>
            <p:ph type="dt" sz="half" idx="10"/>
          </p:nvPr>
        </p:nvSpPr>
        <p:spPr/>
        <p:txBody>
          <a:bodyPr/>
          <a:lstStyle/>
          <a:p>
            <a:fld id="{8F0036A0-8233-4CC7-B02C-13B0276224B3}" type="datetimeFigureOut">
              <a:rPr lang="en-US" smtClean="0"/>
              <a:t>10/5/2023</a:t>
            </a:fld>
            <a:endParaRPr lang="en-US"/>
          </a:p>
        </p:txBody>
      </p:sp>
      <p:sp>
        <p:nvSpPr>
          <p:cNvPr id="5" name="Footer Placeholder 4">
            <a:extLst>
              <a:ext uri="{FF2B5EF4-FFF2-40B4-BE49-F238E27FC236}">
                <a16:creationId xmlns:a16="http://schemas.microsoft.com/office/drawing/2014/main" id="{7AC4345E-45B8-4C0D-B198-20AAB1E5B5A6}"/>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E72426F7-8909-4417-86EE-D1C295B27699}"/>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25208211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1DCC779-0CFC-4E26-B6FA-0D368F61CE41}"/>
              </a:ext>
            </a:extLst>
          </p:cNvPr>
          <p:cNvSpPr>
            <a:spLocks noGrp="1"/>
          </p:cNvSpPr>
          <p:nvPr>
            <p:ph type="title"/>
          </p:nvPr>
        </p:nvSpPr>
        <p:spPr/>
        <p:txBody>
          <a:bodyPr/>
          <a:lstStyle/>
          <a:p>
            <a:r>
              <a:rPr lang="en-US"/>
              <a:t>Click to edit Master title style</a:t>
            </a:r>
          </a:p>
        </p:txBody>
      </p:sp>
      <p:sp>
        <p:nvSpPr>
          <p:cNvPr id="3" name="Vertical Text Placeholder 2">
            <a:extLst>
              <a:ext uri="{FF2B5EF4-FFF2-40B4-BE49-F238E27FC236}">
                <a16:creationId xmlns:a16="http://schemas.microsoft.com/office/drawing/2014/main" id="{BFD8B9F0-2D76-4DCB-966F-7360ABB50671}"/>
              </a:ext>
            </a:extLst>
          </p:cNvPr>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231F83E0-5F80-4946-BE64-61238F292956}"/>
              </a:ext>
            </a:extLst>
          </p:cNvPr>
          <p:cNvSpPr>
            <a:spLocks noGrp="1"/>
          </p:cNvSpPr>
          <p:nvPr>
            <p:ph type="dt" sz="half" idx="10"/>
          </p:nvPr>
        </p:nvSpPr>
        <p:spPr/>
        <p:txBody>
          <a:bodyPr/>
          <a:lstStyle/>
          <a:p>
            <a:fld id="{8F0036A0-8233-4CC7-B02C-13B0276224B3}" type="datetimeFigureOut">
              <a:rPr lang="en-US" smtClean="0"/>
              <a:t>10/5/2023</a:t>
            </a:fld>
            <a:endParaRPr lang="en-US"/>
          </a:p>
        </p:txBody>
      </p:sp>
      <p:sp>
        <p:nvSpPr>
          <p:cNvPr id="5" name="Footer Placeholder 4">
            <a:extLst>
              <a:ext uri="{FF2B5EF4-FFF2-40B4-BE49-F238E27FC236}">
                <a16:creationId xmlns:a16="http://schemas.microsoft.com/office/drawing/2014/main" id="{1FC5B33F-2565-4A69-B344-565541F66C62}"/>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8D3C5DC-560A-4A85-80CC-F727B520F308}"/>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416566507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a:extLst>
              <a:ext uri="{FF2B5EF4-FFF2-40B4-BE49-F238E27FC236}">
                <a16:creationId xmlns:a16="http://schemas.microsoft.com/office/drawing/2014/main" id="{A8FDB465-FC10-4A85-BC4C-6A61AA07381D}"/>
              </a:ext>
            </a:extLst>
          </p:cNvPr>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a:extLst>
              <a:ext uri="{FF2B5EF4-FFF2-40B4-BE49-F238E27FC236}">
                <a16:creationId xmlns:a16="http://schemas.microsoft.com/office/drawing/2014/main" id="{8FBCC8F0-4685-448B-BF6D-3F4001839BC4}"/>
              </a:ext>
            </a:extLst>
          </p:cNvPr>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EA652357-1306-4BC3-A722-E80214917A52}"/>
              </a:ext>
            </a:extLst>
          </p:cNvPr>
          <p:cNvSpPr>
            <a:spLocks noGrp="1"/>
          </p:cNvSpPr>
          <p:nvPr>
            <p:ph type="dt" sz="half" idx="10"/>
          </p:nvPr>
        </p:nvSpPr>
        <p:spPr/>
        <p:txBody>
          <a:bodyPr/>
          <a:lstStyle/>
          <a:p>
            <a:fld id="{8F0036A0-8233-4CC7-B02C-13B0276224B3}" type="datetimeFigureOut">
              <a:rPr lang="en-US" smtClean="0"/>
              <a:t>10/5/2023</a:t>
            </a:fld>
            <a:endParaRPr lang="en-US"/>
          </a:p>
        </p:txBody>
      </p:sp>
      <p:sp>
        <p:nvSpPr>
          <p:cNvPr id="5" name="Footer Placeholder 4">
            <a:extLst>
              <a:ext uri="{FF2B5EF4-FFF2-40B4-BE49-F238E27FC236}">
                <a16:creationId xmlns:a16="http://schemas.microsoft.com/office/drawing/2014/main" id="{E2C525AC-727B-4E50-9E3F-809729EDD18F}"/>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FC122853-624A-4255-B41B-E049A3034EE8}"/>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334665397"/>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8E6A5E3-BDC8-4BE8-8EF6-79BEAB335DB3}"/>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BB54A29E-290F-4C7D-B61E-34075FE5B3FD}"/>
              </a:ext>
            </a:extLst>
          </p:cNvPr>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3581D036-09D8-4DCE-9773-0AA7C9545F1F}"/>
              </a:ext>
            </a:extLst>
          </p:cNvPr>
          <p:cNvSpPr>
            <a:spLocks noGrp="1"/>
          </p:cNvSpPr>
          <p:nvPr>
            <p:ph type="dt" sz="half" idx="10"/>
          </p:nvPr>
        </p:nvSpPr>
        <p:spPr/>
        <p:txBody>
          <a:bodyPr/>
          <a:lstStyle/>
          <a:p>
            <a:fld id="{8F0036A0-8233-4CC7-B02C-13B0276224B3}" type="datetimeFigureOut">
              <a:rPr lang="en-US" smtClean="0"/>
              <a:t>10/5/2023</a:t>
            </a:fld>
            <a:endParaRPr lang="en-US"/>
          </a:p>
        </p:txBody>
      </p:sp>
      <p:sp>
        <p:nvSpPr>
          <p:cNvPr id="5" name="Footer Placeholder 4">
            <a:extLst>
              <a:ext uri="{FF2B5EF4-FFF2-40B4-BE49-F238E27FC236}">
                <a16:creationId xmlns:a16="http://schemas.microsoft.com/office/drawing/2014/main" id="{D97F593C-32A0-403A-917A-56D29FE5AAD0}"/>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382B07CC-C5F0-4DC2-BB90-51230F1FF294}"/>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301231044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4531DC10-D3E0-49FF-991D-EF72EFF99F3D}"/>
              </a:ext>
            </a:extLst>
          </p:cNvPr>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a:extLst>
              <a:ext uri="{FF2B5EF4-FFF2-40B4-BE49-F238E27FC236}">
                <a16:creationId xmlns:a16="http://schemas.microsoft.com/office/drawing/2014/main" id="{C45A50D8-19CD-4C0A-A94E-8238CBA2F654}"/>
              </a:ext>
            </a:extLst>
          </p:cNvPr>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a:extLst>
              <a:ext uri="{FF2B5EF4-FFF2-40B4-BE49-F238E27FC236}">
                <a16:creationId xmlns:a16="http://schemas.microsoft.com/office/drawing/2014/main" id="{7DF29F03-4F0D-4C53-9C69-3C9977D38637}"/>
              </a:ext>
            </a:extLst>
          </p:cNvPr>
          <p:cNvSpPr>
            <a:spLocks noGrp="1"/>
          </p:cNvSpPr>
          <p:nvPr>
            <p:ph type="dt" sz="half" idx="10"/>
          </p:nvPr>
        </p:nvSpPr>
        <p:spPr/>
        <p:txBody>
          <a:bodyPr/>
          <a:lstStyle/>
          <a:p>
            <a:fld id="{8F0036A0-8233-4CC7-B02C-13B0276224B3}" type="datetimeFigureOut">
              <a:rPr lang="en-US" smtClean="0"/>
              <a:t>10/5/2023</a:t>
            </a:fld>
            <a:endParaRPr lang="en-US"/>
          </a:p>
        </p:txBody>
      </p:sp>
      <p:sp>
        <p:nvSpPr>
          <p:cNvPr id="5" name="Footer Placeholder 4">
            <a:extLst>
              <a:ext uri="{FF2B5EF4-FFF2-40B4-BE49-F238E27FC236}">
                <a16:creationId xmlns:a16="http://schemas.microsoft.com/office/drawing/2014/main" id="{9D961A3B-C492-4F95-9964-916D2A53D7E4}"/>
              </a:ext>
            </a:extLst>
          </p:cNvPr>
          <p:cNvSpPr>
            <a:spLocks noGrp="1"/>
          </p:cNvSpPr>
          <p:nvPr>
            <p:ph type="ftr" sz="quarter" idx="11"/>
          </p:nvPr>
        </p:nvSpPr>
        <p:spPr/>
        <p:txBody>
          <a:bodyPr/>
          <a:lstStyle/>
          <a:p>
            <a:endParaRPr lang="en-US"/>
          </a:p>
        </p:txBody>
      </p:sp>
      <p:sp>
        <p:nvSpPr>
          <p:cNvPr id="6" name="Slide Number Placeholder 5">
            <a:extLst>
              <a:ext uri="{FF2B5EF4-FFF2-40B4-BE49-F238E27FC236}">
                <a16:creationId xmlns:a16="http://schemas.microsoft.com/office/drawing/2014/main" id="{899EF9DE-5995-419E-BB59-C1FB3FD98F26}"/>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2834556786"/>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53DFEB51-D7D3-4019-85F1-4515BDF29C8A}"/>
              </a:ext>
            </a:extLst>
          </p:cNvPr>
          <p:cNvSpPr>
            <a:spLocks noGrp="1"/>
          </p:cNvSpPr>
          <p:nvPr>
            <p:ph type="title"/>
          </p:nvPr>
        </p:nvSpPr>
        <p:spPr/>
        <p:txBody>
          <a:bodyPr/>
          <a:lstStyle/>
          <a:p>
            <a:r>
              <a:rPr lang="en-US"/>
              <a:t>Click to edit Master title style</a:t>
            </a:r>
          </a:p>
        </p:txBody>
      </p:sp>
      <p:sp>
        <p:nvSpPr>
          <p:cNvPr id="3" name="Content Placeholder 2">
            <a:extLst>
              <a:ext uri="{FF2B5EF4-FFF2-40B4-BE49-F238E27FC236}">
                <a16:creationId xmlns:a16="http://schemas.microsoft.com/office/drawing/2014/main" id="{0901AA07-0D99-4C2B-BD8B-EE80109C0BC6}"/>
              </a:ext>
            </a:extLst>
          </p:cNvPr>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a:extLst>
              <a:ext uri="{FF2B5EF4-FFF2-40B4-BE49-F238E27FC236}">
                <a16:creationId xmlns:a16="http://schemas.microsoft.com/office/drawing/2014/main" id="{3F09C5D7-058D-4800-A2F4-695EE3C0CF52}"/>
              </a:ext>
            </a:extLst>
          </p:cNvPr>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a:extLst>
              <a:ext uri="{FF2B5EF4-FFF2-40B4-BE49-F238E27FC236}">
                <a16:creationId xmlns:a16="http://schemas.microsoft.com/office/drawing/2014/main" id="{650FCB62-E2A5-4F87-9CA5-6E862DB8674A}"/>
              </a:ext>
            </a:extLst>
          </p:cNvPr>
          <p:cNvSpPr>
            <a:spLocks noGrp="1"/>
          </p:cNvSpPr>
          <p:nvPr>
            <p:ph type="dt" sz="half" idx="10"/>
          </p:nvPr>
        </p:nvSpPr>
        <p:spPr/>
        <p:txBody>
          <a:bodyPr/>
          <a:lstStyle/>
          <a:p>
            <a:fld id="{8F0036A0-8233-4CC7-B02C-13B0276224B3}" type="datetimeFigureOut">
              <a:rPr lang="en-US" smtClean="0"/>
              <a:t>10/5/2023</a:t>
            </a:fld>
            <a:endParaRPr lang="en-US"/>
          </a:p>
        </p:txBody>
      </p:sp>
      <p:sp>
        <p:nvSpPr>
          <p:cNvPr id="6" name="Footer Placeholder 5">
            <a:extLst>
              <a:ext uri="{FF2B5EF4-FFF2-40B4-BE49-F238E27FC236}">
                <a16:creationId xmlns:a16="http://schemas.microsoft.com/office/drawing/2014/main" id="{20D57881-120B-4FC4-BBBF-32F94651B0BE}"/>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C041AEC9-9631-41EC-97E4-266D32810117}"/>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59881978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25BD8007-E22C-46A7-A714-47B13121D312}"/>
              </a:ext>
            </a:extLst>
          </p:cNvPr>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a:extLst>
              <a:ext uri="{FF2B5EF4-FFF2-40B4-BE49-F238E27FC236}">
                <a16:creationId xmlns:a16="http://schemas.microsoft.com/office/drawing/2014/main" id="{6694635A-BA68-49C8-BBB3-E7AC93260519}"/>
              </a:ext>
            </a:extLst>
          </p:cNvPr>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a:extLst>
              <a:ext uri="{FF2B5EF4-FFF2-40B4-BE49-F238E27FC236}">
                <a16:creationId xmlns:a16="http://schemas.microsoft.com/office/drawing/2014/main" id="{A332B64D-473D-4368-8B25-C3DDA65DFF23}"/>
              </a:ext>
            </a:extLst>
          </p:cNvPr>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a:extLst>
              <a:ext uri="{FF2B5EF4-FFF2-40B4-BE49-F238E27FC236}">
                <a16:creationId xmlns:a16="http://schemas.microsoft.com/office/drawing/2014/main" id="{70B5754B-4CC2-45B1-A6BA-20BF9FBA5044}"/>
              </a:ext>
            </a:extLst>
          </p:cNvPr>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a:extLst>
              <a:ext uri="{FF2B5EF4-FFF2-40B4-BE49-F238E27FC236}">
                <a16:creationId xmlns:a16="http://schemas.microsoft.com/office/drawing/2014/main" id="{927DBA82-63AF-4F59-A749-C50B43FB3690}"/>
              </a:ext>
            </a:extLst>
          </p:cNvPr>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a:extLst>
              <a:ext uri="{FF2B5EF4-FFF2-40B4-BE49-F238E27FC236}">
                <a16:creationId xmlns:a16="http://schemas.microsoft.com/office/drawing/2014/main" id="{593ABDE1-F795-46AF-9ADD-577A89387CF7}"/>
              </a:ext>
            </a:extLst>
          </p:cNvPr>
          <p:cNvSpPr>
            <a:spLocks noGrp="1"/>
          </p:cNvSpPr>
          <p:nvPr>
            <p:ph type="dt" sz="half" idx="10"/>
          </p:nvPr>
        </p:nvSpPr>
        <p:spPr/>
        <p:txBody>
          <a:bodyPr/>
          <a:lstStyle/>
          <a:p>
            <a:fld id="{8F0036A0-8233-4CC7-B02C-13B0276224B3}" type="datetimeFigureOut">
              <a:rPr lang="en-US" smtClean="0"/>
              <a:t>10/5/2023</a:t>
            </a:fld>
            <a:endParaRPr lang="en-US"/>
          </a:p>
        </p:txBody>
      </p:sp>
      <p:sp>
        <p:nvSpPr>
          <p:cNvPr id="8" name="Footer Placeholder 7">
            <a:extLst>
              <a:ext uri="{FF2B5EF4-FFF2-40B4-BE49-F238E27FC236}">
                <a16:creationId xmlns:a16="http://schemas.microsoft.com/office/drawing/2014/main" id="{6547B9F1-872B-4DE6-A9A4-A3817C04E12E}"/>
              </a:ext>
            </a:extLst>
          </p:cNvPr>
          <p:cNvSpPr>
            <a:spLocks noGrp="1"/>
          </p:cNvSpPr>
          <p:nvPr>
            <p:ph type="ftr" sz="quarter" idx="11"/>
          </p:nvPr>
        </p:nvSpPr>
        <p:spPr/>
        <p:txBody>
          <a:bodyPr/>
          <a:lstStyle/>
          <a:p>
            <a:endParaRPr lang="en-US"/>
          </a:p>
        </p:txBody>
      </p:sp>
      <p:sp>
        <p:nvSpPr>
          <p:cNvPr id="9" name="Slide Number Placeholder 8">
            <a:extLst>
              <a:ext uri="{FF2B5EF4-FFF2-40B4-BE49-F238E27FC236}">
                <a16:creationId xmlns:a16="http://schemas.microsoft.com/office/drawing/2014/main" id="{E865D1CF-2BF0-47E8-B18C-23973DA5D6CF}"/>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212125051"/>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D36B47DE-6F96-4FB4-BFB2-CC4282A5EA26}"/>
              </a:ext>
            </a:extLst>
          </p:cNvPr>
          <p:cNvSpPr>
            <a:spLocks noGrp="1"/>
          </p:cNvSpPr>
          <p:nvPr>
            <p:ph type="title"/>
          </p:nvPr>
        </p:nvSpPr>
        <p:spPr/>
        <p:txBody>
          <a:bodyPr/>
          <a:lstStyle/>
          <a:p>
            <a:r>
              <a:rPr lang="en-US"/>
              <a:t>Click to edit Master title style</a:t>
            </a:r>
          </a:p>
        </p:txBody>
      </p:sp>
      <p:sp>
        <p:nvSpPr>
          <p:cNvPr id="3" name="Date Placeholder 2">
            <a:extLst>
              <a:ext uri="{FF2B5EF4-FFF2-40B4-BE49-F238E27FC236}">
                <a16:creationId xmlns:a16="http://schemas.microsoft.com/office/drawing/2014/main" id="{C5337BCF-EA81-4CAC-91A0-C5EFF4327AF8}"/>
              </a:ext>
            </a:extLst>
          </p:cNvPr>
          <p:cNvSpPr>
            <a:spLocks noGrp="1"/>
          </p:cNvSpPr>
          <p:nvPr>
            <p:ph type="dt" sz="half" idx="10"/>
          </p:nvPr>
        </p:nvSpPr>
        <p:spPr/>
        <p:txBody>
          <a:bodyPr/>
          <a:lstStyle/>
          <a:p>
            <a:fld id="{8F0036A0-8233-4CC7-B02C-13B0276224B3}" type="datetimeFigureOut">
              <a:rPr lang="en-US" smtClean="0"/>
              <a:t>10/5/2023</a:t>
            </a:fld>
            <a:endParaRPr lang="en-US"/>
          </a:p>
        </p:txBody>
      </p:sp>
      <p:sp>
        <p:nvSpPr>
          <p:cNvPr id="4" name="Footer Placeholder 3">
            <a:extLst>
              <a:ext uri="{FF2B5EF4-FFF2-40B4-BE49-F238E27FC236}">
                <a16:creationId xmlns:a16="http://schemas.microsoft.com/office/drawing/2014/main" id="{EA1FB70F-167B-4C78-B30C-F4678924C36A}"/>
              </a:ext>
            </a:extLst>
          </p:cNvPr>
          <p:cNvSpPr>
            <a:spLocks noGrp="1"/>
          </p:cNvSpPr>
          <p:nvPr>
            <p:ph type="ftr" sz="quarter" idx="11"/>
          </p:nvPr>
        </p:nvSpPr>
        <p:spPr/>
        <p:txBody>
          <a:bodyPr/>
          <a:lstStyle/>
          <a:p>
            <a:endParaRPr lang="en-US"/>
          </a:p>
        </p:txBody>
      </p:sp>
      <p:sp>
        <p:nvSpPr>
          <p:cNvPr id="5" name="Slide Number Placeholder 4">
            <a:extLst>
              <a:ext uri="{FF2B5EF4-FFF2-40B4-BE49-F238E27FC236}">
                <a16:creationId xmlns:a16="http://schemas.microsoft.com/office/drawing/2014/main" id="{FDEF2878-B09F-4336-AF6D-8855DB395B55}"/>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3591542482"/>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a:extLst>
              <a:ext uri="{FF2B5EF4-FFF2-40B4-BE49-F238E27FC236}">
                <a16:creationId xmlns:a16="http://schemas.microsoft.com/office/drawing/2014/main" id="{CD0ED1BC-66FA-4E46-B5E0-36152F3F01FC}"/>
              </a:ext>
            </a:extLst>
          </p:cNvPr>
          <p:cNvSpPr>
            <a:spLocks noGrp="1"/>
          </p:cNvSpPr>
          <p:nvPr>
            <p:ph type="dt" sz="half" idx="10"/>
          </p:nvPr>
        </p:nvSpPr>
        <p:spPr/>
        <p:txBody>
          <a:bodyPr/>
          <a:lstStyle/>
          <a:p>
            <a:fld id="{8F0036A0-8233-4CC7-B02C-13B0276224B3}" type="datetimeFigureOut">
              <a:rPr lang="en-US" smtClean="0"/>
              <a:t>10/5/2023</a:t>
            </a:fld>
            <a:endParaRPr lang="en-US"/>
          </a:p>
        </p:txBody>
      </p:sp>
      <p:sp>
        <p:nvSpPr>
          <p:cNvPr id="3" name="Footer Placeholder 2">
            <a:extLst>
              <a:ext uri="{FF2B5EF4-FFF2-40B4-BE49-F238E27FC236}">
                <a16:creationId xmlns:a16="http://schemas.microsoft.com/office/drawing/2014/main" id="{779C26D4-A68F-4F4D-B052-2E4040D3A51A}"/>
              </a:ext>
            </a:extLst>
          </p:cNvPr>
          <p:cNvSpPr>
            <a:spLocks noGrp="1"/>
          </p:cNvSpPr>
          <p:nvPr>
            <p:ph type="ftr" sz="quarter" idx="11"/>
          </p:nvPr>
        </p:nvSpPr>
        <p:spPr/>
        <p:txBody>
          <a:bodyPr/>
          <a:lstStyle/>
          <a:p>
            <a:endParaRPr lang="en-US"/>
          </a:p>
        </p:txBody>
      </p:sp>
      <p:sp>
        <p:nvSpPr>
          <p:cNvPr id="4" name="Slide Number Placeholder 3">
            <a:extLst>
              <a:ext uri="{FF2B5EF4-FFF2-40B4-BE49-F238E27FC236}">
                <a16:creationId xmlns:a16="http://schemas.microsoft.com/office/drawing/2014/main" id="{10860983-452E-4B0C-AD19-0CF3497A16B7}"/>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397301848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5BEDB5-064D-4613-BAFF-343DBEAC59C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a:extLst>
              <a:ext uri="{FF2B5EF4-FFF2-40B4-BE49-F238E27FC236}">
                <a16:creationId xmlns:a16="http://schemas.microsoft.com/office/drawing/2014/main" id="{50469C63-B1CB-435B-98F0-08FEC7436D9B}"/>
              </a:ext>
            </a:extLst>
          </p:cNvPr>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a:extLst>
              <a:ext uri="{FF2B5EF4-FFF2-40B4-BE49-F238E27FC236}">
                <a16:creationId xmlns:a16="http://schemas.microsoft.com/office/drawing/2014/main" id="{07304F92-0FF7-4BFD-B1B0-15558D76439A}"/>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5E06C19E-2FEB-439E-94F7-5005B37D82AE}"/>
              </a:ext>
            </a:extLst>
          </p:cNvPr>
          <p:cNvSpPr>
            <a:spLocks noGrp="1"/>
          </p:cNvSpPr>
          <p:nvPr>
            <p:ph type="dt" sz="half" idx="10"/>
          </p:nvPr>
        </p:nvSpPr>
        <p:spPr/>
        <p:txBody>
          <a:bodyPr/>
          <a:lstStyle/>
          <a:p>
            <a:fld id="{8F0036A0-8233-4CC7-B02C-13B0276224B3}" type="datetimeFigureOut">
              <a:rPr lang="en-US" smtClean="0"/>
              <a:t>10/5/2023</a:t>
            </a:fld>
            <a:endParaRPr lang="en-US"/>
          </a:p>
        </p:txBody>
      </p:sp>
      <p:sp>
        <p:nvSpPr>
          <p:cNvPr id="6" name="Footer Placeholder 5">
            <a:extLst>
              <a:ext uri="{FF2B5EF4-FFF2-40B4-BE49-F238E27FC236}">
                <a16:creationId xmlns:a16="http://schemas.microsoft.com/office/drawing/2014/main" id="{5A0F9B52-4352-42B4-B832-2D200ED1F922}"/>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4DC87541-D604-4233-96D8-FFE7AE95E8FE}"/>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23092279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E1680FC-F8FF-47D5-B7CD-B6D8E5337BD6}"/>
              </a:ext>
            </a:extLst>
          </p:cNvPr>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a:extLst>
              <a:ext uri="{FF2B5EF4-FFF2-40B4-BE49-F238E27FC236}">
                <a16:creationId xmlns:a16="http://schemas.microsoft.com/office/drawing/2014/main" id="{BBC9249E-F326-4A80-86F2-0A2C6588EAED}"/>
              </a:ext>
            </a:extLst>
          </p:cNvPr>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a:extLst>
              <a:ext uri="{FF2B5EF4-FFF2-40B4-BE49-F238E27FC236}">
                <a16:creationId xmlns:a16="http://schemas.microsoft.com/office/drawing/2014/main" id="{18DC04E1-BECF-443E-B671-0FA71D20223B}"/>
              </a:ext>
            </a:extLst>
          </p:cNvPr>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a:extLst>
              <a:ext uri="{FF2B5EF4-FFF2-40B4-BE49-F238E27FC236}">
                <a16:creationId xmlns:a16="http://schemas.microsoft.com/office/drawing/2014/main" id="{A7D7018B-5995-4DD2-8311-6B6409505496}"/>
              </a:ext>
            </a:extLst>
          </p:cNvPr>
          <p:cNvSpPr>
            <a:spLocks noGrp="1"/>
          </p:cNvSpPr>
          <p:nvPr>
            <p:ph type="dt" sz="half" idx="10"/>
          </p:nvPr>
        </p:nvSpPr>
        <p:spPr/>
        <p:txBody>
          <a:bodyPr/>
          <a:lstStyle/>
          <a:p>
            <a:fld id="{8F0036A0-8233-4CC7-B02C-13B0276224B3}" type="datetimeFigureOut">
              <a:rPr lang="en-US" smtClean="0"/>
              <a:t>10/5/2023</a:t>
            </a:fld>
            <a:endParaRPr lang="en-US"/>
          </a:p>
        </p:txBody>
      </p:sp>
      <p:sp>
        <p:nvSpPr>
          <p:cNvPr id="6" name="Footer Placeholder 5">
            <a:extLst>
              <a:ext uri="{FF2B5EF4-FFF2-40B4-BE49-F238E27FC236}">
                <a16:creationId xmlns:a16="http://schemas.microsoft.com/office/drawing/2014/main" id="{B2D1BF4F-FEFB-4296-941B-82613AA69F31}"/>
              </a:ext>
            </a:extLst>
          </p:cNvPr>
          <p:cNvSpPr>
            <a:spLocks noGrp="1"/>
          </p:cNvSpPr>
          <p:nvPr>
            <p:ph type="ftr" sz="quarter" idx="11"/>
          </p:nvPr>
        </p:nvSpPr>
        <p:spPr/>
        <p:txBody>
          <a:bodyPr/>
          <a:lstStyle/>
          <a:p>
            <a:endParaRPr lang="en-US"/>
          </a:p>
        </p:txBody>
      </p:sp>
      <p:sp>
        <p:nvSpPr>
          <p:cNvPr id="7" name="Slide Number Placeholder 6">
            <a:extLst>
              <a:ext uri="{FF2B5EF4-FFF2-40B4-BE49-F238E27FC236}">
                <a16:creationId xmlns:a16="http://schemas.microsoft.com/office/drawing/2014/main" id="{1DECC891-F8D6-42A5-B5EE-9C4D77517F88}"/>
              </a:ext>
            </a:extLst>
          </p:cNvPr>
          <p:cNvSpPr>
            <a:spLocks noGrp="1"/>
          </p:cNvSpPr>
          <p:nvPr>
            <p:ph type="sldNum" sz="quarter" idx="12"/>
          </p:nvPr>
        </p:nvSpPr>
        <p:spPr/>
        <p:txBody>
          <a:bodyPr/>
          <a:lstStyle/>
          <a:p>
            <a:fld id="{87983E71-B76B-46B5-9866-6054DAAA9C72}" type="slidenum">
              <a:rPr lang="en-US" smtClean="0"/>
              <a:t>‹#›</a:t>
            </a:fld>
            <a:endParaRPr lang="en-US"/>
          </a:p>
        </p:txBody>
      </p:sp>
    </p:spTree>
    <p:extLst>
      <p:ext uri="{BB962C8B-B14F-4D97-AF65-F5344CB8AC3E}">
        <p14:creationId xmlns:p14="http://schemas.microsoft.com/office/powerpoint/2010/main" val="460008705"/>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image" Target="../media/image1.jpg"/><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13">
            <a:lum/>
          </a:blip>
          <a:srcRect/>
          <a:stretch>
            <a:fillRect/>
          </a:stretch>
        </a:blipFill>
        <a:effectLst/>
      </p:bgPr>
    </p:bg>
    <p:spTree>
      <p:nvGrpSpPr>
        <p:cNvPr id="1" name=""/>
        <p:cNvGrpSpPr/>
        <p:nvPr/>
      </p:nvGrpSpPr>
      <p:grpSpPr>
        <a:xfrm>
          <a:off x="0" y="0"/>
          <a:ext cx="0" cy="0"/>
          <a:chOff x="0" y="0"/>
          <a:chExt cx="0" cy="0"/>
        </a:xfrm>
      </p:grpSpPr>
      <p:sp>
        <p:nvSpPr>
          <p:cNvPr id="2" name="Title Placeholder 1">
            <a:extLst>
              <a:ext uri="{FF2B5EF4-FFF2-40B4-BE49-F238E27FC236}">
                <a16:creationId xmlns:a16="http://schemas.microsoft.com/office/drawing/2014/main" id="{B5C4DB77-B418-40EB-A1C6-828F363E5FED}"/>
              </a:ext>
            </a:extLst>
          </p:cNvPr>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a:t>Click to edit Master title style</a:t>
            </a:r>
          </a:p>
        </p:txBody>
      </p:sp>
      <p:sp>
        <p:nvSpPr>
          <p:cNvPr id="3" name="Text Placeholder 2">
            <a:extLst>
              <a:ext uri="{FF2B5EF4-FFF2-40B4-BE49-F238E27FC236}">
                <a16:creationId xmlns:a16="http://schemas.microsoft.com/office/drawing/2014/main" id="{685ADB96-7BAA-45CB-8267-809FCC4BD4FC}"/>
              </a:ext>
            </a:extLst>
          </p:cNvPr>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a:extLst>
              <a:ext uri="{FF2B5EF4-FFF2-40B4-BE49-F238E27FC236}">
                <a16:creationId xmlns:a16="http://schemas.microsoft.com/office/drawing/2014/main" id="{0A44FF9C-3D6E-46DB-8B89-3E7B58CE80F6}"/>
              </a:ext>
            </a:extLst>
          </p:cNvPr>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F0036A0-8233-4CC7-B02C-13B0276224B3}" type="datetimeFigureOut">
              <a:rPr lang="en-US" smtClean="0"/>
              <a:t>10/5/2023</a:t>
            </a:fld>
            <a:endParaRPr lang="en-US"/>
          </a:p>
        </p:txBody>
      </p:sp>
      <p:sp>
        <p:nvSpPr>
          <p:cNvPr id="5" name="Footer Placeholder 4">
            <a:extLst>
              <a:ext uri="{FF2B5EF4-FFF2-40B4-BE49-F238E27FC236}">
                <a16:creationId xmlns:a16="http://schemas.microsoft.com/office/drawing/2014/main" id="{DB24EEDF-85FF-40D3-BC61-177A96BD1A08}"/>
              </a:ext>
            </a:extLst>
          </p:cNvPr>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a:extLst>
              <a:ext uri="{FF2B5EF4-FFF2-40B4-BE49-F238E27FC236}">
                <a16:creationId xmlns:a16="http://schemas.microsoft.com/office/drawing/2014/main" id="{2DB3938F-F760-4CF2-B46C-1C44BC6FE847}"/>
              </a:ext>
            </a:extLst>
          </p:cNvPr>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7983E71-B76B-46B5-9866-6054DAAA9C72}" type="slidenum">
              <a:rPr lang="en-US" smtClean="0"/>
              <a:t>‹#›</a:t>
            </a:fld>
            <a:endParaRPr lang="en-US"/>
          </a:p>
        </p:txBody>
      </p:sp>
    </p:spTree>
    <p:extLst>
      <p:ext uri="{BB962C8B-B14F-4D97-AF65-F5344CB8AC3E}">
        <p14:creationId xmlns:p14="http://schemas.microsoft.com/office/powerpoint/2010/main" val="203594764"/>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image" Target="../media/image3.png"/><Relationship Id="rId1" Type="http://schemas.openxmlformats.org/officeDocument/2006/relationships/slideLayout" Target="../slideLayouts/slideLayout2.xml"/><Relationship Id="rId5" Type="http://schemas.openxmlformats.org/officeDocument/2006/relationships/image" Target="../media/image6.png"/><Relationship Id="rId4" Type="http://schemas.openxmlformats.org/officeDocument/2006/relationships/image" Target="../media/image5.png"/></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E2AF47D3-3BFA-46F5-93DA-E1BE504630BB}"/>
              </a:ext>
            </a:extLst>
          </p:cNvPr>
          <p:cNvSpPr>
            <a:spLocks noGrp="1"/>
          </p:cNvSpPr>
          <p:nvPr>
            <p:ph type="ctrTitle"/>
          </p:nvPr>
        </p:nvSpPr>
        <p:spPr/>
        <p:txBody>
          <a:bodyPr/>
          <a:lstStyle/>
          <a:p>
            <a:r>
              <a:rPr lang="en-US" dirty="0"/>
              <a:t>BULGARIAN TEACHERS AND THE DIGITIZATION OF EDUCATION</a:t>
            </a:r>
          </a:p>
        </p:txBody>
      </p:sp>
      <p:sp>
        <p:nvSpPr>
          <p:cNvPr id="3" name="Subtitle 2">
            <a:extLst>
              <a:ext uri="{FF2B5EF4-FFF2-40B4-BE49-F238E27FC236}">
                <a16:creationId xmlns:a16="http://schemas.microsoft.com/office/drawing/2014/main" id="{828EB1BB-97B4-4180-B829-8AC89A6D346A}"/>
              </a:ext>
            </a:extLst>
          </p:cNvPr>
          <p:cNvSpPr>
            <a:spLocks noGrp="1"/>
          </p:cNvSpPr>
          <p:nvPr>
            <p:ph type="subTitle" idx="1"/>
          </p:nvPr>
        </p:nvSpPr>
        <p:spPr/>
        <p:txBody>
          <a:bodyPr/>
          <a:lstStyle/>
          <a:p>
            <a:r>
              <a:rPr lang="en-US" dirty="0"/>
              <a:t>Prof. Yanka Totseva, PhD</a:t>
            </a:r>
          </a:p>
          <a:p>
            <a:r>
              <a:rPr lang="en-US" dirty="0"/>
              <a:t>University of national and world </a:t>
            </a:r>
            <a:r>
              <a:rPr lang="en-US" dirty="0" smtClean="0"/>
              <a:t>economy, Bulgaria</a:t>
            </a:r>
            <a:endParaRPr lang="en-US" dirty="0"/>
          </a:p>
          <a:p>
            <a:endParaRPr lang="en-US" dirty="0"/>
          </a:p>
        </p:txBody>
      </p:sp>
    </p:spTree>
    <p:extLst>
      <p:ext uri="{BB962C8B-B14F-4D97-AF65-F5344CB8AC3E}">
        <p14:creationId xmlns:p14="http://schemas.microsoft.com/office/powerpoint/2010/main" val="337447687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31" y="74980"/>
            <a:ext cx="11728938" cy="637198"/>
          </a:xfrm>
        </p:spPr>
        <p:txBody>
          <a:bodyPr>
            <a:normAutofit/>
          </a:bodyPr>
          <a:lstStyle/>
          <a:p>
            <a:pPr algn="ctr"/>
            <a:r>
              <a:rPr lang="en-US" sz="3600" dirty="0" smtClean="0"/>
              <a:t>Conclusion</a:t>
            </a:r>
            <a:endParaRPr lang="bg-BG" sz="3600" dirty="0"/>
          </a:p>
        </p:txBody>
      </p:sp>
      <p:sp>
        <p:nvSpPr>
          <p:cNvPr id="3" name="Content Placeholder 2"/>
          <p:cNvSpPr>
            <a:spLocks noGrp="1"/>
          </p:cNvSpPr>
          <p:nvPr>
            <p:ph idx="1"/>
          </p:nvPr>
        </p:nvSpPr>
        <p:spPr>
          <a:xfrm>
            <a:off x="87923" y="712178"/>
            <a:ext cx="12010292" cy="5882053"/>
          </a:xfrm>
        </p:spPr>
        <p:txBody>
          <a:bodyPr>
            <a:normAutofit fontScale="77500" lnSpcReduction="20000"/>
          </a:bodyPr>
          <a:lstStyle/>
          <a:p>
            <a:pPr marL="36000">
              <a:lnSpc>
                <a:spcPct val="120000"/>
              </a:lnSpc>
              <a:spcBef>
                <a:spcPts val="0"/>
              </a:spcBef>
            </a:pPr>
            <a:r>
              <a:rPr lang="en-US" dirty="0"/>
              <a:t>The results of the three surveys conducted in 2018, 2020 and 2022 allow to draw the general conclusion that the closure of educational institutions – schools for a longer period of time and kindergartens for a shorter one due to the COVID-19 pandemic stimulates Bulgarian teachers to implement at a very fast pace a digital "revolution", which for a part of them was stressful and difficult due to the lack of prior preparation. The conclusion is that the results of </a:t>
            </a:r>
            <a:r>
              <a:rPr lang="en-US" dirty="0" smtClean="0"/>
              <a:t>digitalization </a:t>
            </a:r>
            <a:r>
              <a:rPr lang="en-US" dirty="0"/>
              <a:t>at </a:t>
            </a:r>
            <a:r>
              <a:rPr lang="en-US" dirty="0" smtClean="0"/>
              <a:t>school have </a:t>
            </a:r>
            <a:r>
              <a:rPr lang="en-US" dirty="0"/>
              <a:t>been satisfactory. </a:t>
            </a:r>
          </a:p>
          <a:p>
            <a:pPr marL="36000">
              <a:lnSpc>
                <a:spcPct val="120000"/>
              </a:lnSpc>
              <a:spcBef>
                <a:spcPts val="0"/>
              </a:spcBef>
            </a:pPr>
            <a:r>
              <a:rPr lang="en-US" dirty="0"/>
              <a:t>The enrichment of digital competences in terms of the use of online-based educational resources and, more importantly, the acquisition and improvement of self-development skills are key to increasing children's and students' motivation to learn. </a:t>
            </a:r>
            <a:endParaRPr lang="en-US" dirty="0" smtClean="0"/>
          </a:p>
          <a:p>
            <a:pPr marL="36000">
              <a:lnSpc>
                <a:spcPct val="120000"/>
              </a:lnSpc>
              <a:spcBef>
                <a:spcPts val="0"/>
              </a:spcBef>
            </a:pPr>
            <a:r>
              <a:rPr lang="en-US" dirty="0" smtClean="0"/>
              <a:t>More </a:t>
            </a:r>
            <a:r>
              <a:rPr lang="en-US" dirty="0"/>
              <a:t>generally, this contributes to improving the quality and outcomes of the educational process with the digital generations that are within the scope of the Bulgarian education system.</a:t>
            </a:r>
          </a:p>
          <a:p>
            <a:pPr marL="36000">
              <a:lnSpc>
                <a:spcPct val="120000"/>
              </a:lnSpc>
              <a:spcBef>
                <a:spcPts val="0"/>
              </a:spcBef>
            </a:pPr>
            <a:r>
              <a:rPr lang="en-US" dirty="0"/>
              <a:t>It remains a debatable question to what extent these skills will continue to develop and whether they will have sustainability as a basis for continuous improvement towards the new demands of the social and technological environment. </a:t>
            </a:r>
            <a:endParaRPr lang="en-US" dirty="0" smtClean="0"/>
          </a:p>
          <a:p>
            <a:pPr marL="36000">
              <a:lnSpc>
                <a:spcPct val="120000"/>
              </a:lnSpc>
              <a:spcBef>
                <a:spcPts val="0"/>
              </a:spcBef>
            </a:pPr>
            <a:r>
              <a:rPr lang="en-US" dirty="0" smtClean="0"/>
              <a:t>It </a:t>
            </a:r>
            <a:r>
              <a:rPr lang="en-US" dirty="0"/>
              <a:t>is also an open question as to the expectations of digital competences of teachers from students, their parents, employers and last but not least the public institutions that invest in education.</a:t>
            </a:r>
          </a:p>
          <a:p>
            <a:endParaRPr lang="bg-BG" dirty="0"/>
          </a:p>
        </p:txBody>
      </p:sp>
    </p:spTree>
    <p:extLst>
      <p:ext uri="{BB962C8B-B14F-4D97-AF65-F5344CB8AC3E}">
        <p14:creationId xmlns:p14="http://schemas.microsoft.com/office/powerpoint/2010/main" val="1379951846"/>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4514" name="Rectangle 2">
            <a:extLst>
              <a:ext uri="{FF2B5EF4-FFF2-40B4-BE49-F238E27FC236}">
                <a16:creationId xmlns:a16="http://schemas.microsoft.com/office/drawing/2014/main" id="{CFDBC553-5195-4FED-BBBF-EFAC1A525FD4}"/>
              </a:ext>
            </a:extLst>
          </p:cNvPr>
          <p:cNvSpPr>
            <a:spLocks noGrp="1" noChangeArrowheads="1"/>
          </p:cNvSpPr>
          <p:nvPr>
            <p:ph type="title"/>
          </p:nvPr>
        </p:nvSpPr>
        <p:spPr>
          <a:xfrm>
            <a:off x="1981200" y="292101"/>
            <a:ext cx="8229600" cy="544513"/>
          </a:xfrm>
        </p:spPr>
        <p:txBody>
          <a:bodyPr>
            <a:normAutofit fontScale="90000"/>
          </a:bodyPr>
          <a:lstStyle/>
          <a:p>
            <a:pPr algn="ctr"/>
            <a:r>
              <a:rPr lang="en-US" altLang="en-US" sz="3600" b="1" dirty="0">
                <a:latin typeface="Times New Roman" panose="02020603050405020304" pitchFamily="18" charset="0"/>
              </a:rPr>
              <a:t>Thanks for you attention!</a:t>
            </a:r>
            <a:endParaRPr lang="bg-BG" altLang="en-US" sz="3600" b="1" dirty="0">
              <a:latin typeface="Times New Roman" panose="02020603050405020304" pitchFamily="18" charset="0"/>
            </a:endParaRPr>
          </a:p>
        </p:txBody>
      </p:sp>
      <p:sp>
        <p:nvSpPr>
          <p:cNvPr id="64515" name="Oval 4">
            <a:extLst>
              <a:ext uri="{FF2B5EF4-FFF2-40B4-BE49-F238E27FC236}">
                <a16:creationId xmlns:a16="http://schemas.microsoft.com/office/drawing/2014/main" id="{E1B9729D-2E72-4057-9449-0BFD04CEA8F6}"/>
              </a:ext>
            </a:extLst>
          </p:cNvPr>
          <p:cNvSpPr>
            <a:spLocks noGrp="1" noChangeArrowheads="1"/>
          </p:cNvSpPr>
          <p:nvPr>
            <p:ph type="body" idx="1"/>
          </p:nvPr>
        </p:nvSpPr>
        <p:spPr>
          <a:xfrm>
            <a:off x="1705182" y="994876"/>
            <a:ext cx="8229600" cy="5761037"/>
          </a:xfrm>
          <a:prstGeom prst="ellipse">
            <a:avLst/>
          </a:prstGeom>
          <a:solidFill>
            <a:srgbClr val="FFFFFF"/>
          </a:solidFill>
          <a:ln>
            <a:solidFill>
              <a:srgbClr val="000000"/>
            </a:solidFill>
            <a:round/>
          </a:ln>
        </p:spPr>
        <p:txBody>
          <a:bodyPr>
            <a:normAutofit/>
          </a:bodyPr>
          <a:lstStyle/>
          <a:p>
            <a:pPr eaLnBrk="1" hangingPunct="1">
              <a:buFontTx/>
              <a:buNone/>
            </a:pPr>
            <a:endParaRPr lang="bg-BG" altLang="en-US" b="1" dirty="0">
              <a:solidFill>
                <a:schemeClr val="bg1"/>
              </a:solidFill>
            </a:endParaRPr>
          </a:p>
          <a:p>
            <a:pPr eaLnBrk="1" hangingPunct="1">
              <a:buFontTx/>
              <a:buNone/>
            </a:pPr>
            <a:endParaRPr lang="bg-BG" altLang="en-US" b="1" dirty="0">
              <a:solidFill>
                <a:schemeClr val="bg1"/>
              </a:solidFill>
            </a:endParaRPr>
          </a:p>
          <a:p>
            <a:pPr eaLnBrk="1" hangingPunct="1">
              <a:buFontTx/>
              <a:buNone/>
            </a:pPr>
            <a:r>
              <a:rPr lang="bg-BG" altLang="en-US" b="1" dirty="0">
                <a:solidFill>
                  <a:schemeClr val="bg1"/>
                </a:solidFill>
              </a:rPr>
              <a:t>Нова информационна среда</a:t>
            </a:r>
          </a:p>
          <a:p>
            <a:pPr eaLnBrk="1" hangingPunct="1">
              <a:buFontTx/>
              <a:buNone/>
            </a:pPr>
            <a:endParaRPr lang="bg-BG" altLang="en-US" b="1" dirty="0">
              <a:solidFill>
                <a:schemeClr val="bg1"/>
              </a:solidFill>
            </a:endParaRPr>
          </a:p>
          <a:p>
            <a:pPr eaLnBrk="1" hangingPunct="1">
              <a:buFontTx/>
              <a:buNone/>
            </a:pPr>
            <a:endParaRPr lang="bg-BG" altLang="en-US" b="1" dirty="0">
              <a:solidFill>
                <a:schemeClr val="bg1"/>
              </a:solidFill>
            </a:endParaRPr>
          </a:p>
          <a:p>
            <a:pPr eaLnBrk="1" hangingPunct="1">
              <a:buFontTx/>
              <a:buNone/>
            </a:pPr>
            <a:r>
              <a:rPr lang="bg-BG" altLang="en-US" b="1" dirty="0">
                <a:solidFill>
                  <a:schemeClr val="bg1"/>
                </a:solidFill>
              </a:rPr>
              <a:t>Ученик			    Ученици</a:t>
            </a:r>
          </a:p>
          <a:p>
            <a:pPr eaLnBrk="1" hangingPunct="1">
              <a:buFontTx/>
              <a:buNone/>
            </a:pPr>
            <a:r>
              <a:rPr lang="bg-BG" altLang="en-US" b="1" dirty="0">
                <a:solidFill>
                  <a:srgbClr val="C00000"/>
                </a:solidFill>
              </a:rPr>
              <a:t>		</a:t>
            </a:r>
          </a:p>
        </p:txBody>
      </p:sp>
      <p:pic>
        <p:nvPicPr>
          <p:cNvPr id="2" name="Picture 1">
            <a:extLst>
              <a:ext uri="{FF2B5EF4-FFF2-40B4-BE49-F238E27FC236}">
                <a16:creationId xmlns:a16="http://schemas.microsoft.com/office/drawing/2014/main" id="{AC7869ED-43BE-44ED-A9D8-8E1B71035B69}"/>
              </a:ext>
            </a:extLst>
          </p:cNvPr>
          <p:cNvPicPr>
            <a:picLocks noChangeAspect="1"/>
          </p:cNvPicPr>
          <p:nvPr/>
        </p:nvPicPr>
        <p:blipFill>
          <a:blip r:embed="rId2"/>
          <a:stretch>
            <a:fillRect/>
          </a:stretch>
        </p:blipFill>
        <p:spPr>
          <a:xfrm>
            <a:off x="3531834" y="1751746"/>
            <a:ext cx="1809813" cy="1809813"/>
          </a:xfrm>
          <a:prstGeom prst="rect">
            <a:avLst/>
          </a:prstGeom>
        </p:spPr>
      </p:pic>
      <p:pic>
        <p:nvPicPr>
          <p:cNvPr id="3" name="Picture 2">
            <a:extLst>
              <a:ext uri="{FF2B5EF4-FFF2-40B4-BE49-F238E27FC236}">
                <a16:creationId xmlns:a16="http://schemas.microsoft.com/office/drawing/2014/main" id="{8958DAB6-0B0D-43E4-9018-ABBA2ABE1612}"/>
              </a:ext>
            </a:extLst>
          </p:cNvPr>
          <p:cNvPicPr>
            <a:picLocks noChangeAspect="1"/>
          </p:cNvPicPr>
          <p:nvPr/>
        </p:nvPicPr>
        <p:blipFill>
          <a:blip r:embed="rId3"/>
          <a:stretch>
            <a:fillRect/>
          </a:stretch>
        </p:blipFill>
        <p:spPr>
          <a:xfrm>
            <a:off x="6533304" y="1926082"/>
            <a:ext cx="2209821" cy="1385029"/>
          </a:xfrm>
          <a:prstGeom prst="rect">
            <a:avLst/>
          </a:prstGeom>
        </p:spPr>
      </p:pic>
      <p:pic>
        <p:nvPicPr>
          <p:cNvPr id="4" name="Picture 3">
            <a:extLst>
              <a:ext uri="{FF2B5EF4-FFF2-40B4-BE49-F238E27FC236}">
                <a16:creationId xmlns:a16="http://schemas.microsoft.com/office/drawing/2014/main" id="{35E2A221-E747-4C94-A124-A9FFF66FEB66}"/>
              </a:ext>
            </a:extLst>
          </p:cNvPr>
          <p:cNvPicPr>
            <a:picLocks noChangeAspect="1"/>
          </p:cNvPicPr>
          <p:nvPr/>
        </p:nvPicPr>
        <p:blipFill>
          <a:blip r:embed="rId4"/>
          <a:stretch>
            <a:fillRect/>
          </a:stretch>
        </p:blipFill>
        <p:spPr>
          <a:xfrm>
            <a:off x="7112672" y="4242316"/>
            <a:ext cx="1692399" cy="1692399"/>
          </a:xfrm>
          <a:prstGeom prst="rect">
            <a:avLst/>
          </a:prstGeom>
        </p:spPr>
      </p:pic>
      <p:pic>
        <p:nvPicPr>
          <p:cNvPr id="5" name="Picture 4">
            <a:extLst>
              <a:ext uri="{FF2B5EF4-FFF2-40B4-BE49-F238E27FC236}">
                <a16:creationId xmlns:a16="http://schemas.microsoft.com/office/drawing/2014/main" id="{90157878-E9CB-4D4B-B07E-42E7A59511D0}"/>
              </a:ext>
            </a:extLst>
          </p:cNvPr>
          <p:cNvPicPr>
            <a:picLocks noChangeAspect="1"/>
          </p:cNvPicPr>
          <p:nvPr/>
        </p:nvPicPr>
        <p:blipFill>
          <a:blip r:embed="rId5"/>
          <a:stretch>
            <a:fillRect/>
          </a:stretch>
        </p:blipFill>
        <p:spPr>
          <a:xfrm>
            <a:off x="3149175" y="4318429"/>
            <a:ext cx="2741145" cy="1540175"/>
          </a:xfrm>
          <a:prstGeom prst="rect">
            <a:avLst/>
          </a:prstGeom>
        </p:spPr>
      </p:pic>
    </p:spTree>
    <p:extLst>
      <p:ext uri="{BB962C8B-B14F-4D97-AF65-F5344CB8AC3E}">
        <p14:creationId xmlns:p14="http://schemas.microsoft.com/office/powerpoint/2010/main" val="888444718"/>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978D1440-35FF-4863-9D0E-7E1132E835B6}"/>
              </a:ext>
            </a:extLst>
          </p:cNvPr>
          <p:cNvSpPr>
            <a:spLocks noGrp="1"/>
          </p:cNvSpPr>
          <p:nvPr>
            <p:ph type="title"/>
          </p:nvPr>
        </p:nvSpPr>
        <p:spPr>
          <a:xfrm>
            <a:off x="838200" y="365125"/>
            <a:ext cx="10515600" cy="733913"/>
          </a:xfrm>
        </p:spPr>
        <p:txBody>
          <a:bodyPr>
            <a:normAutofit/>
          </a:bodyPr>
          <a:lstStyle/>
          <a:p>
            <a:pPr algn="ctr"/>
            <a:r>
              <a:rPr lang="en-US" sz="3600" dirty="0"/>
              <a:t>Introduction</a:t>
            </a:r>
          </a:p>
        </p:txBody>
      </p:sp>
      <p:sp>
        <p:nvSpPr>
          <p:cNvPr id="3" name="Content Placeholder 2">
            <a:extLst>
              <a:ext uri="{FF2B5EF4-FFF2-40B4-BE49-F238E27FC236}">
                <a16:creationId xmlns:a16="http://schemas.microsoft.com/office/drawing/2014/main" id="{EA678C69-A758-4F67-B46E-4ECC8EDDC06B}"/>
              </a:ext>
            </a:extLst>
          </p:cNvPr>
          <p:cNvSpPr>
            <a:spLocks noGrp="1"/>
          </p:cNvSpPr>
          <p:nvPr>
            <p:ph idx="1"/>
          </p:nvPr>
        </p:nvSpPr>
        <p:spPr>
          <a:xfrm>
            <a:off x="219807" y="1529862"/>
            <a:ext cx="11702561" cy="4932484"/>
          </a:xfrm>
        </p:spPr>
        <p:txBody>
          <a:bodyPr>
            <a:normAutofit lnSpcReduction="10000"/>
          </a:bodyPr>
          <a:lstStyle/>
          <a:p>
            <a:pPr marL="0" indent="0">
              <a:buNone/>
            </a:pPr>
            <a:r>
              <a:rPr lang="en-US" dirty="0"/>
              <a:t>The teaching profession is ancient one of the oldest, but the interest in it is currently associated with the awareness of society of the role of the teacher in the formation of the value system and cognitive culture of the younger generation in conditions of rapid change of the social and especially technological environment. </a:t>
            </a:r>
            <a:endParaRPr lang="en-US" dirty="0" smtClean="0"/>
          </a:p>
          <a:p>
            <a:pPr marL="0" indent="0">
              <a:buNone/>
            </a:pPr>
            <a:r>
              <a:rPr lang="en-US" b="1" dirty="0" smtClean="0"/>
              <a:t>New </a:t>
            </a:r>
            <a:r>
              <a:rPr lang="en-US" b="1" dirty="0"/>
              <a:t>demands </a:t>
            </a:r>
            <a:r>
              <a:rPr lang="en-US" dirty="0"/>
              <a:t>are being made to the teacher, there are </a:t>
            </a:r>
            <a:r>
              <a:rPr lang="en-US" b="1" dirty="0"/>
              <a:t>new expectations</a:t>
            </a:r>
            <a:r>
              <a:rPr lang="en-US" dirty="0"/>
              <a:t>, and the extent to which the teacher can satisfy them depends on a number of objective and subjective factors. </a:t>
            </a:r>
            <a:endParaRPr lang="en-US" dirty="0" smtClean="0"/>
          </a:p>
          <a:p>
            <a:pPr marL="0" indent="0">
              <a:buNone/>
            </a:pPr>
            <a:r>
              <a:rPr lang="en-US" dirty="0" smtClean="0"/>
              <a:t>I think that: </a:t>
            </a:r>
            <a:r>
              <a:rPr lang="en-US" dirty="0" smtClean="0"/>
              <a:t>“Teachers’ </a:t>
            </a:r>
            <a:r>
              <a:rPr lang="en-US" dirty="0"/>
              <a:t>ability to teach with high quality is the core of teachers' professional competence [7], but in the conditions of accelerated digitalization of education, it needs to be enriched and conceptualized in terms of the process and outcome of educational activities with students.</a:t>
            </a:r>
          </a:p>
        </p:txBody>
      </p:sp>
    </p:spTree>
    <p:extLst>
      <p:ext uri="{BB962C8B-B14F-4D97-AF65-F5344CB8AC3E}">
        <p14:creationId xmlns:p14="http://schemas.microsoft.com/office/powerpoint/2010/main" val="317443100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0"/>
            <a:ext cx="11957538" cy="1325563"/>
          </a:xfrm>
        </p:spPr>
        <p:txBody>
          <a:bodyPr>
            <a:normAutofit/>
          </a:bodyPr>
          <a:lstStyle/>
          <a:p>
            <a:pPr algn="ctr"/>
            <a:r>
              <a:rPr lang="en-US" sz="3600" dirty="0"/>
              <a:t>Preparing teachers to implement the digitalization of education </a:t>
            </a:r>
            <a:endParaRPr lang="bg-BG" sz="3600" dirty="0"/>
          </a:p>
        </p:txBody>
      </p:sp>
      <p:sp>
        <p:nvSpPr>
          <p:cNvPr id="3" name="Content Placeholder 2"/>
          <p:cNvSpPr>
            <a:spLocks noGrp="1"/>
          </p:cNvSpPr>
          <p:nvPr>
            <p:ph idx="1"/>
          </p:nvPr>
        </p:nvSpPr>
        <p:spPr>
          <a:xfrm>
            <a:off x="158262" y="1257299"/>
            <a:ext cx="11799276" cy="5521569"/>
          </a:xfrm>
        </p:spPr>
        <p:txBody>
          <a:bodyPr/>
          <a:lstStyle/>
          <a:p>
            <a:pPr marL="0" indent="0">
              <a:buNone/>
            </a:pPr>
            <a:r>
              <a:rPr lang="en-US" dirty="0"/>
              <a:t>The quality of a teacher's work is directly dependent on a number of prerequisites, among which the following are the leading ones: </a:t>
            </a:r>
            <a:endParaRPr lang="en-US" dirty="0" smtClean="0"/>
          </a:p>
          <a:p>
            <a:r>
              <a:rPr lang="en-US" dirty="0" smtClean="0"/>
              <a:t>the </a:t>
            </a:r>
            <a:r>
              <a:rPr lang="en-US" dirty="0"/>
              <a:t>personal characteristics related to the suitability to exercise this profession; </a:t>
            </a:r>
            <a:endParaRPr lang="en-US" dirty="0" smtClean="0"/>
          </a:p>
          <a:p>
            <a:r>
              <a:rPr lang="en-US" dirty="0" smtClean="0"/>
              <a:t>his </a:t>
            </a:r>
            <a:r>
              <a:rPr lang="en-US" dirty="0"/>
              <a:t>basic professional-pedagogical training received at the university; </a:t>
            </a:r>
            <a:endParaRPr lang="en-US" dirty="0" smtClean="0"/>
          </a:p>
          <a:p>
            <a:r>
              <a:rPr lang="en-US" dirty="0" smtClean="0"/>
              <a:t>the </a:t>
            </a:r>
            <a:r>
              <a:rPr lang="en-US" dirty="0"/>
              <a:t>motivation for </a:t>
            </a:r>
            <a:r>
              <a:rPr lang="en-US" dirty="0" smtClean="0"/>
              <a:t>work;</a:t>
            </a:r>
          </a:p>
          <a:p>
            <a:r>
              <a:rPr lang="en-US" dirty="0" smtClean="0"/>
              <a:t>the continuous </a:t>
            </a:r>
            <a:r>
              <a:rPr lang="en-US" dirty="0"/>
              <a:t>professional development. </a:t>
            </a:r>
            <a:endParaRPr lang="en-US" dirty="0" smtClean="0"/>
          </a:p>
          <a:p>
            <a:pPr marL="0" indent="0">
              <a:buNone/>
            </a:pPr>
            <a:r>
              <a:rPr lang="en-US" dirty="0" smtClean="0"/>
              <a:t>The </a:t>
            </a:r>
            <a:r>
              <a:rPr lang="en-US" dirty="0"/>
              <a:t>problems of teacher training and qualification are the focus of both academia and the general public, because in reality this concerns parents, pupils, employers and other social partners and institutions.</a:t>
            </a:r>
            <a:endParaRPr lang="bg-BG" dirty="0"/>
          </a:p>
        </p:txBody>
      </p:sp>
    </p:spTree>
    <p:extLst>
      <p:ext uri="{BB962C8B-B14F-4D97-AF65-F5344CB8AC3E}">
        <p14:creationId xmlns:p14="http://schemas.microsoft.com/office/powerpoint/2010/main" val="835846510"/>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31885" y="365126"/>
            <a:ext cx="12060115" cy="681160"/>
          </a:xfrm>
        </p:spPr>
        <p:txBody>
          <a:bodyPr>
            <a:normAutofit/>
          </a:bodyPr>
          <a:lstStyle/>
          <a:p>
            <a:pPr algn="ctr"/>
            <a:r>
              <a:rPr lang="en-US" sz="3600" dirty="0" smtClean="0"/>
              <a:t>Teachers</a:t>
            </a:r>
            <a:r>
              <a:rPr lang="en-US" sz="3600" dirty="0"/>
              <a:t>' professional-pedagogical competence</a:t>
            </a:r>
            <a:endParaRPr lang="bg-BG" sz="3600" dirty="0"/>
          </a:p>
        </p:txBody>
      </p:sp>
      <p:sp>
        <p:nvSpPr>
          <p:cNvPr id="3" name="Content Placeholder 2"/>
          <p:cNvSpPr>
            <a:spLocks noGrp="1"/>
          </p:cNvSpPr>
          <p:nvPr>
            <p:ph idx="1"/>
          </p:nvPr>
        </p:nvSpPr>
        <p:spPr>
          <a:xfrm>
            <a:off x="131885" y="1186962"/>
            <a:ext cx="11957538" cy="5328138"/>
          </a:xfrm>
        </p:spPr>
        <p:txBody>
          <a:bodyPr>
            <a:normAutofit lnSpcReduction="10000"/>
          </a:bodyPr>
          <a:lstStyle/>
          <a:p>
            <a:pPr marL="514350" indent="-514350">
              <a:buAutoNum type="arabicPeriod"/>
            </a:pPr>
            <a:r>
              <a:rPr lang="en-US" dirty="0" smtClean="0"/>
              <a:t>Knowledge </a:t>
            </a:r>
            <a:r>
              <a:rPr lang="en-US" dirty="0"/>
              <a:t>of the field of science from the bosom of which the subject to be taught is constructed. </a:t>
            </a:r>
            <a:endParaRPr lang="en-US" dirty="0" smtClean="0"/>
          </a:p>
          <a:p>
            <a:pPr marL="514350" indent="-514350">
              <a:buAutoNum type="arabicPeriod"/>
            </a:pPr>
            <a:r>
              <a:rPr lang="en-US" dirty="0" smtClean="0"/>
              <a:t>Psychological </a:t>
            </a:r>
            <a:r>
              <a:rPr lang="en-US" dirty="0"/>
              <a:t>knowledge and skills to work with the age category of students. </a:t>
            </a:r>
            <a:endParaRPr lang="en-US" dirty="0" smtClean="0"/>
          </a:p>
          <a:p>
            <a:pPr marL="514350" indent="-514350">
              <a:buAutoNum type="arabicPeriod"/>
            </a:pPr>
            <a:r>
              <a:rPr lang="en-US" dirty="0" smtClean="0"/>
              <a:t>Knowledge </a:t>
            </a:r>
            <a:r>
              <a:rPr lang="en-US" dirty="0"/>
              <a:t>of pedagogical sciences and educational technology, and methodological skills. </a:t>
            </a:r>
            <a:endParaRPr lang="en-US" dirty="0" smtClean="0"/>
          </a:p>
          <a:p>
            <a:pPr marL="514350" indent="-514350">
              <a:buAutoNum type="arabicPeriod"/>
            </a:pPr>
            <a:r>
              <a:rPr lang="en-US" dirty="0" smtClean="0"/>
              <a:t>Communication </a:t>
            </a:r>
            <a:r>
              <a:rPr lang="en-US" dirty="0"/>
              <a:t>competence to implement an effective educational process in the classroom. </a:t>
            </a:r>
            <a:endParaRPr lang="en-US" dirty="0" smtClean="0"/>
          </a:p>
          <a:p>
            <a:pPr marL="514350" indent="-514350">
              <a:buAutoNum type="arabicPeriod"/>
            </a:pPr>
            <a:r>
              <a:rPr lang="en-US" dirty="0" smtClean="0"/>
              <a:t>Managerial </a:t>
            </a:r>
            <a:r>
              <a:rPr lang="en-US" dirty="0"/>
              <a:t>competence to manage the environment and its </a:t>
            </a:r>
            <a:r>
              <a:rPr lang="en-US" dirty="0" smtClean="0"/>
              <a:t>participants </a:t>
            </a:r>
            <a:r>
              <a:rPr lang="en-US" dirty="0"/>
              <a:t>[6</a:t>
            </a:r>
            <a:r>
              <a:rPr lang="en-US" dirty="0" smtClean="0"/>
              <a:t>].</a:t>
            </a:r>
          </a:p>
          <a:p>
            <a:pPr marL="514350" indent="-514350">
              <a:buAutoNum type="arabicPeriod"/>
            </a:pPr>
            <a:endParaRPr lang="en-US" dirty="0"/>
          </a:p>
          <a:p>
            <a:pPr marL="0" indent="0">
              <a:buNone/>
            </a:pPr>
            <a:r>
              <a:rPr lang="en-US" dirty="0"/>
              <a:t>This model is based on the understanding that professional preparation is fundamental for the formation of professional competence  is also enriched from the positions of the competence approach, described in the </a:t>
            </a:r>
            <a:r>
              <a:rPr lang="en-US" dirty="0" smtClean="0"/>
              <a:t>Regulations </a:t>
            </a:r>
            <a:r>
              <a:rPr lang="en-US" dirty="0"/>
              <a:t>on the preparation process [4] and on the qualification [5].</a:t>
            </a:r>
            <a:endParaRPr lang="bg-BG" dirty="0"/>
          </a:p>
        </p:txBody>
      </p:sp>
    </p:spTree>
    <p:extLst>
      <p:ext uri="{BB962C8B-B14F-4D97-AF65-F5344CB8AC3E}">
        <p14:creationId xmlns:p14="http://schemas.microsoft.com/office/powerpoint/2010/main" val="156440532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0677" y="1"/>
            <a:ext cx="12051323" cy="1690688"/>
          </a:xfrm>
        </p:spPr>
        <p:txBody>
          <a:bodyPr>
            <a:normAutofit/>
          </a:bodyPr>
          <a:lstStyle/>
          <a:p>
            <a:pPr algn="ctr"/>
            <a:r>
              <a:rPr lang="en-US" sz="3600" dirty="0" smtClean="0"/>
              <a:t>Training </a:t>
            </a:r>
            <a:r>
              <a:rPr lang="en-US" sz="3600" dirty="0"/>
              <a:t>and qualification of teachers for the use of information and communication technologies in the educational process</a:t>
            </a:r>
            <a:endParaRPr lang="bg-BG" sz="3600" dirty="0"/>
          </a:p>
        </p:txBody>
      </p:sp>
      <p:sp>
        <p:nvSpPr>
          <p:cNvPr id="3" name="Content Placeholder 2"/>
          <p:cNvSpPr>
            <a:spLocks noGrp="1"/>
          </p:cNvSpPr>
          <p:nvPr>
            <p:ph idx="1"/>
          </p:nvPr>
        </p:nvSpPr>
        <p:spPr>
          <a:xfrm>
            <a:off x="140677" y="1690690"/>
            <a:ext cx="11922369" cy="4718902"/>
          </a:xfrm>
        </p:spPr>
        <p:txBody>
          <a:bodyPr>
            <a:normAutofit lnSpcReduction="10000"/>
          </a:bodyPr>
          <a:lstStyle/>
          <a:p>
            <a:r>
              <a:rPr lang="en-US" dirty="0"/>
              <a:t>C</a:t>
            </a:r>
            <a:r>
              <a:rPr lang="en-US" dirty="0" smtClean="0"/>
              <a:t>ompulsory </a:t>
            </a:r>
            <a:r>
              <a:rPr lang="en-US" dirty="0"/>
              <a:t>subject "Information and communication technologies in education and work in a digital </a:t>
            </a:r>
            <a:r>
              <a:rPr lang="en-US" dirty="0" smtClean="0"/>
              <a:t>environment“</a:t>
            </a:r>
          </a:p>
          <a:p>
            <a:r>
              <a:rPr lang="en-US" dirty="0"/>
              <a:t>However, the following questions arise: </a:t>
            </a:r>
            <a:endParaRPr lang="en-US" dirty="0" smtClean="0"/>
          </a:p>
          <a:p>
            <a:pPr>
              <a:buFont typeface="Wingdings" panose="05000000000000000000" pitchFamily="2" charset="2"/>
              <a:buChar char="§"/>
            </a:pPr>
            <a:r>
              <a:rPr lang="en-US" dirty="0" smtClean="0"/>
              <a:t>Who </a:t>
            </a:r>
            <a:r>
              <a:rPr lang="en-US" dirty="0"/>
              <a:t>teaches these courses and what is the curriculum? </a:t>
            </a:r>
            <a:endParaRPr lang="en-US" dirty="0" smtClean="0"/>
          </a:p>
          <a:p>
            <a:pPr>
              <a:buFont typeface="Wingdings" panose="05000000000000000000" pitchFamily="2" charset="2"/>
              <a:buChar char="§"/>
            </a:pPr>
            <a:r>
              <a:rPr lang="en-US" dirty="0" smtClean="0"/>
              <a:t>What </a:t>
            </a:r>
            <a:r>
              <a:rPr lang="en-US" dirty="0"/>
              <a:t>hardware and software are the </a:t>
            </a:r>
            <a:r>
              <a:rPr lang="en-US" dirty="0" smtClean="0"/>
              <a:t>university teachers </a:t>
            </a:r>
            <a:r>
              <a:rPr lang="en-US" dirty="0"/>
              <a:t>working with? </a:t>
            </a:r>
            <a:endParaRPr lang="en-US" dirty="0" smtClean="0"/>
          </a:p>
          <a:p>
            <a:pPr marL="0" indent="0">
              <a:buNone/>
            </a:pPr>
            <a:r>
              <a:rPr lang="en-US" dirty="0" smtClean="0"/>
              <a:t>Given </a:t>
            </a:r>
            <a:r>
              <a:rPr lang="en-US" dirty="0"/>
              <a:t>academic autonomy, it is possible to have a huge variety both in terms of the content of the curricula and their practical implementation in the teaching process. </a:t>
            </a:r>
            <a:endParaRPr lang="en-US" dirty="0" smtClean="0"/>
          </a:p>
          <a:p>
            <a:pPr marL="0" indent="0">
              <a:buNone/>
            </a:pPr>
            <a:r>
              <a:rPr lang="en-US" dirty="0" smtClean="0"/>
              <a:t>As </a:t>
            </a:r>
            <a:r>
              <a:rPr lang="en-US" dirty="0"/>
              <a:t>a result, teachers trained at different universities may have a different sets of knowledge, skills and competences for working with digital educational resources.</a:t>
            </a:r>
            <a:endParaRPr lang="bg-BG" dirty="0"/>
          </a:p>
        </p:txBody>
      </p:sp>
    </p:spTree>
    <p:extLst>
      <p:ext uri="{BB962C8B-B14F-4D97-AF65-F5344CB8AC3E}">
        <p14:creationId xmlns:p14="http://schemas.microsoft.com/office/powerpoint/2010/main" val="324578595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0" y="145317"/>
            <a:ext cx="12104077" cy="1050437"/>
          </a:xfrm>
        </p:spPr>
        <p:txBody>
          <a:bodyPr>
            <a:noAutofit/>
          </a:bodyPr>
          <a:lstStyle/>
          <a:p>
            <a:pPr algn="ctr"/>
            <a:r>
              <a:rPr lang="en-US" sz="3600" dirty="0"/>
              <a:t>Qualification of teachers in digital technologies used for educational purposes</a:t>
            </a:r>
            <a:endParaRPr lang="bg-BG" sz="3600" dirty="0"/>
          </a:p>
        </p:txBody>
      </p:sp>
      <p:sp>
        <p:nvSpPr>
          <p:cNvPr id="3" name="Content Placeholder 2"/>
          <p:cNvSpPr>
            <a:spLocks noGrp="1"/>
          </p:cNvSpPr>
          <p:nvPr>
            <p:ph idx="1"/>
          </p:nvPr>
        </p:nvSpPr>
        <p:spPr>
          <a:xfrm>
            <a:off x="246185" y="1371600"/>
            <a:ext cx="11684977" cy="4985238"/>
          </a:xfrm>
        </p:spPr>
        <p:txBody>
          <a:bodyPr>
            <a:normAutofit fontScale="77500" lnSpcReduction="20000"/>
          </a:bodyPr>
          <a:lstStyle/>
          <a:p>
            <a:r>
              <a:rPr lang="en-US" dirty="0"/>
              <a:t>Law on Pre-school and School Education </a:t>
            </a:r>
            <a:r>
              <a:rPr lang="en-US" dirty="0" smtClean="0"/>
              <a:t>(2015)</a:t>
            </a:r>
          </a:p>
          <a:p>
            <a:r>
              <a:rPr lang="en-US" dirty="0" smtClean="0"/>
              <a:t>Regulation </a:t>
            </a:r>
            <a:r>
              <a:rPr lang="en-US" dirty="0"/>
              <a:t>on the Status and Professional Development of Teachers, Principals and Other Educational </a:t>
            </a:r>
            <a:r>
              <a:rPr lang="en-US" dirty="0" smtClean="0"/>
              <a:t>Professionals (2019)</a:t>
            </a:r>
          </a:p>
          <a:p>
            <a:r>
              <a:rPr lang="en-US" dirty="0" smtClean="0"/>
              <a:t>Universities, Companies and NGOs </a:t>
            </a:r>
          </a:p>
          <a:p>
            <a:r>
              <a:rPr lang="en-US" dirty="0"/>
              <a:t>In the Information Register of the Ministry of Education </a:t>
            </a:r>
            <a:r>
              <a:rPr lang="en-US" dirty="0" smtClean="0"/>
              <a:t>and Science </a:t>
            </a:r>
            <a:r>
              <a:rPr lang="en-US" dirty="0"/>
              <a:t>of September 2023, there are </a:t>
            </a:r>
            <a:r>
              <a:rPr lang="en-US" dirty="0"/>
              <a:t>over </a:t>
            </a:r>
            <a:r>
              <a:rPr lang="en-US" dirty="0" smtClean="0"/>
              <a:t>1000 </a:t>
            </a:r>
            <a:r>
              <a:rPr lang="en-US" dirty="0" smtClean="0"/>
              <a:t>related </a:t>
            </a:r>
            <a:r>
              <a:rPr lang="en-US" dirty="0"/>
              <a:t>to the application of information and communication technologies, digital resources and online </a:t>
            </a:r>
            <a:r>
              <a:rPr lang="en-US" dirty="0" smtClean="0"/>
              <a:t>learning.</a:t>
            </a:r>
            <a:endParaRPr lang="en-US" dirty="0" smtClean="0"/>
          </a:p>
          <a:p>
            <a:r>
              <a:rPr lang="en-US" dirty="0" smtClean="0"/>
              <a:t>In </a:t>
            </a:r>
            <a:r>
              <a:rPr lang="en-US" dirty="0"/>
              <a:t>a nationally representative study conducted in 2019 by a team from the Faculty of Education at Sofia University “</a:t>
            </a:r>
            <a:r>
              <a:rPr lang="en-US" dirty="0" err="1"/>
              <a:t>Sv</a:t>
            </a:r>
            <a:r>
              <a:rPr lang="en-US" dirty="0"/>
              <a:t>. </a:t>
            </a:r>
            <a:r>
              <a:rPr lang="en-US" dirty="0" err="1"/>
              <a:t>Kliment</a:t>
            </a:r>
            <a:r>
              <a:rPr lang="en-US" dirty="0"/>
              <a:t> </a:t>
            </a:r>
            <a:r>
              <a:rPr lang="en-US" dirty="0" err="1"/>
              <a:t>Ohridski</a:t>
            </a:r>
            <a:r>
              <a:rPr lang="en-US" dirty="0"/>
              <a:t>” with 1002 high school </a:t>
            </a:r>
            <a:r>
              <a:rPr lang="en-US" dirty="0" smtClean="0"/>
              <a:t>teachers, it </a:t>
            </a:r>
            <a:r>
              <a:rPr lang="en-US" dirty="0"/>
              <a:t>was found that 50% </a:t>
            </a:r>
            <a:r>
              <a:rPr lang="en-US" dirty="0" smtClean="0"/>
              <a:t>indicated </a:t>
            </a:r>
            <a:r>
              <a:rPr lang="en-US" dirty="0"/>
              <a:t>that they had participated in training </a:t>
            </a:r>
            <a:r>
              <a:rPr lang="en-US" dirty="0" smtClean="0"/>
              <a:t>on; 45</a:t>
            </a:r>
            <a:r>
              <a:rPr lang="en-US" dirty="0"/>
              <a:t>% considered that they had developed their skills in integrating ICT in teaching to a very high and high degree; to a medium degree – 35% and to a low and very low degree – 14% and not developed – 5%. ... 60% of their students think that their teachers present the learning material clearly, including using ICT, but only 52% think that they present the learning content in an interesting way using ICT, 25% could not judge, and just over 22% did not think so [3].</a:t>
            </a:r>
          </a:p>
          <a:p>
            <a:r>
              <a:rPr lang="en-US" dirty="0"/>
              <a:t>The results show that in 2019, only half of the teachers have participated in training to enrich the pedagogical toolkit with digital competencies and nearly 80% of them report a development that is also noticed and appreciated by slightly more than half of their students.</a:t>
            </a:r>
          </a:p>
          <a:p>
            <a:endParaRPr lang="en-US" dirty="0"/>
          </a:p>
          <a:p>
            <a:pPr marL="0" indent="0">
              <a:buNone/>
            </a:pPr>
            <a:endParaRPr lang="bg-BG" dirty="0"/>
          </a:p>
        </p:txBody>
      </p:sp>
    </p:spTree>
    <p:extLst>
      <p:ext uri="{BB962C8B-B14F-4D97-AF65-F5344CB8AC3E}">
        <p14:creationId xmlns:p14="http://schemas.microsoft.com/office/powerpoint/2010/main" val="1036322530"/>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43608" y="101356"/>
            <a:ext cx="11904784" cy="1325563"/>
          </a:xfrm>
        </p:spPr>
        <p:txBody>
          <a:bodyPr>
            <a:normAutofit/>
          </a:bodyPr>
          <a:lstStyle/>
          <a:p>
            <a:pPr algn="ctr"/>
            <a:r>
              <a:rPr lang="en-US" sz="3600" dirty="0"/>
              <a:t>Teachers' self-assessments of the use of electronic resources for educational purposes</a:t>
            </a:r>
            <a:endParaRPr lang="bg-BG" sz="3600" dirty="0"/>
          </a:p>
        </p:txBody>
      </p:sp>
      <p:sp>
        <p:nvSpPr>
          <p:cNvPr id="3" name="Content Placeholder 2"/>
          <p:cNvSpPr>
            <a:spLocks noGrp="1"/>
          </p:cNvSpPr>
          <p:nvPr>
            <p:ph idx="1"/>
          </p:nvPr>
        </p:nvSpPr>
        <p:spPr>
          <a:xfrm>
            <a:off x="143607" y="1213338"/>
            <a:ext cx="12048393" cy="5433647"/>
          </a:xfrm>
        </p:spPr>
        <p:txBody>
          <a:bodyPr>
            <a:normAutofit/>
          </a:bodyPr>
          <a:lstStyle/>
          <a:p>
            <a:pPr marL="0" indent="0">
              <a:lnSpc>
                <a:spcPct val="120000"/>
              </a:lnSpc>
              <a:spcBef>
                <a:spcPts val="0"/>
              </a:spcBef>
              <a:buNone/>
            </a:pPr>
            <a:r>
              <a:rPr lang="en-US" sz="1700" b="1" dirty="0"/>
              <a:t>The </a:t>
            </a:r>
            <a:r>
              <a:rPr lang="en-US" sz="1700" b="1" u="sng" dirty="0"/>
              <a:t>first study </a:t>
            </a:r>
            <a:r>
              <a:rPr lang="en-US" sz="1700" b="1" dirty="0"/>
              <a:t>aims to investigate teachers' use of online-based educational resources in the process of preparing and delivering lesson work</a:t>
            </a:r>
            <a:r>
              <a:rPr lang="en-US" sz="1700" dirty="0"/>
              <a:t>. </a:t>
            </a:r>
            <a:r>
              <a:rPr lang="en-US" sz="1700" dirty="0" smtClean="0"/>
              <a:t>It </a:t>
            </a:r>
            <a:r>
              <a:rPr lang="en-US" sz="1700" dirty="0"/>
              <a:t>was conducted between November and December 2018 using a questionnaire distributed on paper</a:t>
            </a:r>
            <a:r>
              <a:rPr lang="en-US" sz="1700" dirty="0" smtClean="0"/>
              <a:t>.</a:t>
            </a:r>
          </a:p>
          <a:p>
            <a:pPr marL="0" indent="0">
              <a:lnSpc>
                <a:spcPct val="120000"/>
              </a:lnSpc>
              <a:spcBef>
                <a:spcPts val="0"/>
              </a:spcBef>
              <a:buNone/>
            </a:pPr>
            <a:r>
              <a:rPr lang="en-US" sz="1700" dirty="0" smtClean="0"/>
              <a:t>It </a:t>
            </a:r>
            <a:r>
              <a:rPr lang="en-US" sz="1700" dirty="0"/>
              <a:t>involved 240 teachers, from all over the country, who were included in qualification courses on various topics, conducted within the framework of the project BG05M2OP001-2.010-0001 "Qualification for Professional Development of Pedagogical </a:t>
            </a:r>
            <a:r>
              <a:rPr lang="en-US" sz="1700" dirty="0" smtClean="0"/>
              <a:t>Specialists“.</a:t>
            </a:r>
            <a:endParaRPr lang="en-US" sz="1700" dirty="0"/>
          </a:p>
          <a:p>
            <a:pPr marL="0" indent="0">
              <a:lnSpc>
                <a:spcPct val="120000"/>
              </a:lnSpc>
              <a:spcBef>
                <a:spcPts val="0"/>
              </a:spcBef>
              <a:buNone/>
            </a:pPr>
            <a:r>
              <a:rPr lang="en-US" sz="1700" dirty="0"/>
              <a:t>The first question in the study is related to </a:t>
            </a:r>
            <a:r>
              <a:rPr lang="en-US" sz="1700" i="1" dirty="0"/>
              <a:t>participation in courses on the use of electronic resources for educational purposes</a:t>
            </a:r>
            <a:r>
              <a:rPr lang="en-US" sz="1700" dirty="0"/>
              <a:t>. It was  established that "64% participated ... , and the remaining 36% did not. However, the data show that those in the second group also use the resources with the same frequency and there are virtually no major differences in the results shown by the two groups – trained and non-trained" [8].</a:t>
            </a:r>
          </a:p>
          <a:p>
            <a:pPr marL="0" indent="0">
              <a:lnSpc>
                <a:spcPct val="120000"/>
              </a:lnSpc>
              <a:spcBef>
                <a:spcPts val="0"/>
              </a:spcBef>
              <a:buNone/>
            </a:pPr>
            <a:r>
              <a:rPr lang="en-US" sz="1700" dirty="0"/>
              <a:t>Teachers then answered questions about their </a:t>
            </a:r>
            <a:r>
              <a:rPr lang="en-US" sz="1700" i="1" dirty="0"/>
              <a:t>access to online-based educational resources</a:t>
            </a:r>
            <a:r>
              <a:rPr lang="en-US" sz="1700" dirty="0"/>
              <a:t>, including dictionaries, reference books, libraries, blogs, platforms, game and exercise software, tutorials, </a:t>
            </a:r>
            <a:r>
              <a:rPr lang="en-US" sz="1700" dirty="0" smtClean="0"/>
              <a:t>wikis</a:t>
            </a:r>
            <a:r>
              <a:rPr lang="en-US" sz="1700" dirty="0"/>
              <a:t>, presentations, social networks, etc. Responses include information on the frequency with which teachers use these resources in preparing for and delivering lessons. </a:t>
            </a:r>
            <a:endParaRPr lang="en-US" sz="1700" dirty="0" smtClean="0"/>
          </a:p>
          <a:p>
            <a:pPr marL="0" indent="0">
              <a:lnSpc>
                <a:spcPct val="120000"/>
              </a:lnSpc>
              <a:spcBef>
                <a:spcPts val="0"/>
              </a:spcBef>
              <a:buNone/>
            </a:pPr>
            <a:r>
              <a:rPr lang="en-US" sz="1700" dirty="0" smtClean="0"/>
              <a:t>The </a:t>
            </a:r>
            <a:r>
              <a:rPr lang="en-US" sz="1700" dirty="0"/>
              <a:t>results show that </a:t>
            </a:r>
            <a:r>
              <a:rPr lang="en-US" sz="1700" b="1" dirty="0"/>
              <a:t>teachers use presentations and videos most frequently in their lesson work and less frequently software for skill formation and assessment purposes.</a:t>
            </a:r>
            <a:r>
              <a:rPr lang="en-US" sz="1700" dirty="0"/>
              <a:t> They </a:t>
            </a:r>
            <a:r>
              <a:rPr lang="en-US" sz="1700" b="1" dirty="0"/>
              <a:t>visualize well in teaching</a:t>
            </a:r>
            <a:r>
              <a:rPr lang="en-US" sz="1700" dirty="0"/>
              <a:t>, but still not all of them do. </a:t>
            </a:r>
            <a:r>
              <a:rPr lang="en-US" sz="1700" b="1" dirty="0"/>
              <a:t>The majority are users and fewer are creators of e-learning resources, apart from presentations, which almost all do</a:t>
            </a:r>
            <a:r>
              <a:rPr lang="en-US" sz="1700" dirty="0"/>
              <a:t>. The culture of sharing is still at a low level and they do not know well the possibilities of combining multimedia products to increase the quality of the learning process. Social networks are the most commonly used sources of electronic resources for educational purposes, with Wikipedia and Wiki type resources coming in second [8].</a:t>
            </a:r>
          </a:p>
          <a:p>
            <a:pPr marL="0" indent="0">
              <a:buNone/>
            </a:pPr>
            <a:endParaRPr lang="bg-BG" dirty="0"/>
          </a:p>
        </p:txBody>
      </p:sp>
    </p:spTree>
    <p:extLst>
      <p:ext uri="{BB962C8B-B14F-4D97-AF65-F5344CB8AC3E}">
        <p14:creationId xmlns:p14="http://schemas.microsoft.com/office/powerpoint/2010/main" val="2599697346"/>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231531" y="83771"/>
            <a:ext cx="11728938" cy="1325563"/>
          </a:xfrm>
        </p:spPr>
        <p:txBody>
          <a:bodyPr>
            <a:normAutofit/>
          </a:bodyPr>
          <a:lstStyle/>
          <a:p>
            <a:pPr algn="ctr"/>
            <a:r>
              <a:rPr lang="en-US" sz="3600" dirty="0"/>
              <a:t>Teachers' self-assessments of the use of electronic resources for educational purposes</a:t>
            </a:r>
            <a:endParaRPr lang="bg-BG" sz="3600" dirty="0"/>
          </a:p>
        </p:txBody>
      </p:sp>
      <p:sp>
        <p:nvSpPr>
          <p:cNvPr id="3" name="Content Placeholder 2"/>
          <p:cNvSpPr>
            <a:spLocks noGrp="1"/>
          </p:cNvSpPr>
          <p:nvPr>
            <p:ph idx="1"/>
          </p:nvPr>
        </p:nvSpPr>
        <p:spPr>
          <a:xfrm>
            <a:off x="140677" y="1257299"/>
            <a:ext cx="11931161" cy="5354515"/>
          </a:xfrm>
        </p:spPr>
        <p:txBody>
          <a:bodyPr>
            <a:normAutofit fontScale="62500" lnSpcReduction="20000"/>
          </a:bodyPr>
          <a:lstStyle/>
          <a:p>
            <a:pPr marL="0" indent="0">
              <a:lnSpc>
                <a:spcPct val="120000"/>
              </a:lnSpc>
              <a:spcBef>
                <a:spcPts val="0"/>
              </a:spcBef>
              <a:buNone/>
            </a:pPr>
            <a:r>
              <a:rPr lang="en-US" b="1" dirty="0"/>
              <a:t>The </a:t>
            </a:r>
            <a:r>
              <a:rPr lang="en-US" b="1" u="sng" dirty="0"/>
              <a:t>second study </a:t>
            </a:r>
            <a:r>
              <a:rPr lang="en-US" b="1" dirty="0"/>
              <a:t>was conducted in April 2020 to investigate pedagogical communication in distance education in emergency conditions. </a:t>
            </a:r>
            <a:r>
              <a:rPr lang="en-US" dirty="0" smtClean="0"/>
              <a:t>The </a:t>
            </a:r>
            <a:r>
              <a:rPr lang="en-US" dirty="0"/>
              <a:t>participants in this online survey were 1345 educational professionals working in different types and kinds of schools, mainly women (95%) from all over Bulgaria.</a:t>
            </a:r>
          </a:p>
          <a:p>
            <a:pPr marL="0" indent="0">
              <a:lnSpc>
                <a:spcPct val="120000"/>
              </a:lnSpc>
              <a:spcBef>
                <a:spcPts val="0"/>
              </a:spcBef>
              <a:buNone/>
            </a:pPr>
            <a:r>
              <a:rPr lang="en-US" dirty="0"/>
              <a:t>Again,  teachers were asked </a:t>
            </a:r>
            <a:r>
              <a:rPr lang="en-US" b="1" i="1" dirty="0"/>
              <a:t>if they had participated in qualification courses for working with online-based educational resources</a:t>
            </a:r>
            <a:r>
              <a:rPr lang="en-US" b="1" i="1" dirty="0" smtClean="0"/>
              <a:t>.</a:t>
            </a:r>
          </a:p>
          <a:p>
            <a:pPr marL="0" indent="0">
              <a:lnSpc>
                <a:spcPct val="120000"/>
              </a:lnSpc>
              <a:spcBef>
                <a:spcPts val="0"/>
              </a:spcBef>
              <a:buNone/>
            </a:pPr>
            <a:r>
              <a:rPr lang="en-US" dirty="0" smtClean="0"/>
              <a:t> </a:t>
            </a:r>
            <a:r>
              <a:rPr lang="en-US" dirty="0"/>
              <a:t>This time it was found that 55% had participated, with 21% having done so as part of an in-school qualification and 34% as part of so-called external training for the award of qualification credits.</a:t>
            </a:r>
          </a:p>
          <a:p>
            <a:pPr marL="0" indent="0">
              <a:lnSpc>
                <a:spcPct val="120000"/>
              </a:lnSpc>
              <a:spcBef>
                <a:spcPts val="0"/>
              </a:spcBef>
              <a:buNone/>
            </a:pPr>
            <a:r>
              <a:rPr lang="en-US" dirty="0"/>
              <a:t>The second significant issue regarding digital competences relates to their prior preparation for using online platforms or programs that they had to start working with after schools close in mid-March 2020. </a:t>
            </a:r>
            <a:endParaRPr lang="en-US" dirty="0" smtClean="0"/>
          </a:p>
          <a:p>
            <a:pPr marL="0" indent="0">
              <a:lnSpc>
                <a:spcPct val="120000"/>
              </a:lnSpc>
              <a:spcBef>
                <a:spcPts val="0"/>
              </a:spcBef>
              <a:buNone/>
            </a:pPr>
            <a:r>
              <a:rPr lang="en-US" dirty="0" smtClean="0"/>
              <a:t>Only </a:t>
            </a:r>
            <a:r>
              <a:rPr lang="en-US" dirty="0"/>
              <a:t>14% had preparation thanks to participation in qualification courses; 10% because the school they work in has one and another 10% because they worked with platforms within projects. The remaining 66% had no prior training. </a:t>
            </a:r>
            <a:endParaRPr lang="en-US" dirty="0" smtClean="0"/>
          </a:p>
          <a:p>
            <a:pPr marL="0" indent="0">
              <a:lnSpc>
                <a:spcPct val="120000"/>
              </a:lnSpc>
              <a:spcBef>
                <a:spcPts val="0"/>
              </a:spcBef>
              <a:buNone/>
            </a:pPr>
            <a:r>
              <a:rPr lang="en-US" i="1" dirty="0" smtClean="0"/>
              <a:t>Bulgarian </a:t>
            </a:r>
            <a:r>
              <a:rPr lang="en-US" i="1" dirty="0"/>
              <a:t>teachers are very quickly changing from users to creators of digital </a:t>
            </a:r>
            <a:r>
              <a:rPr lang="en-US" i="1" dirty="0" smtClean="0"/>
              <a:t>resources </a:t>
            </a:r>
            <a:r>
              <a:rPr lang="en-US" dirty="0" smtClean="0"/>
              <a:t>- 841 </a:t>
            </a:r>
            <a:r>
              <a:rPr lang="en-US" dirty="0"/>
              <a:t>indicated that they create their own tests, worksheets, exercises, etc., 862 use e-textbooks, but 1190 combine e-learning resources created by them with those found on the Internet [9].</a:t>
            </a:r>
          </a:p>
          <a:p>
            <a:pPr marL="0" indent="0">
              <a:lnSpc>
                <a:spcPct val="120000"/>
              </a:lnSpc>
              <a:spcBef>
                <a:spcPts val="0"/>
              </a:spcBef>
              <a:buNone/>
            </a:pPr>
            <a:r>
              <a:rPr lang="en-US" dirty="0"/>
              <a:t>Based on the analysis of the results of this study, it can be concluded that </a:t>
            </a:r>
            <a:r>
              <a:rPr lang="en-US" i="1" dirty="0"/>
              <a:t>the majority of teachers exhibit high levels of professional competence and through own initiative and creativity find, select and use online-based educational resources to adapt learning that is conducted in an electronic environment in order to maintain its effectiveness</a:t>
            </a:r>
            <a:r>
              <a:rPr lang="en-US" dirty="0"/>
              <a:t>.</a:t>
            </a:r>
          </a:p>
          <a:p>
            <a:pPr marL="0" indent="0">
              <a:buNone/>
            </a:pPr>
            <a:endParaRPr lang="bg-BG" dirty="0"/>
          </a:p>
        </p:txBody>
      </p:sp>
    </p:spTree>
    <p:extLst>
      <p:ext uri="{BB962C8B-B14F-4D97-AF65-F5344CB8AC3E}">
        <p14:creationId xmlns:p14="http://schemas.microsoft.com/office/powerpoint/2010/main" val="94070917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167054" y="0"/>
            <a:ext cx="11728938" cy="896815"/>
          </a:xfrm>
        </p:spPr>
        <p:txBody>
          <a:bodyPr>
            <a:normAutofit fontScale="90000"/>
          </a:bodyPr>
          <a:lstStyle/>
          <a:p>
            <a:pPr algn="ctr"/>
            <a:r>
              <a:rPr lang="en-US" sz="3200" dirty="0"/>
              <a:t>Teachers' self-assessments of the use of electronic resources for educational purposes</a:t>
            </a:r>
            <a:endParaRPr lang="bg-BG" sz="3200" dirty="0"/>
          </a:p>
        </p:txBody>
      </p:sp>
      <p:sp>
        <p:nvSpPr>
          <p:cNvPr id="3" name="Content Placeholder 2"/>
          <p:cNvSpPr>
            <a:spLocks noGrp="1"/>
          </p:cNvSpPr>
          <p:nvPr>
            <p:ph idx="1"/>
          </p:nvPr>
        </p:nvSpPr>
        <p:spPr>
          <a:xfrm>
            <a:off x="105508" y="808892"/>
            <a:ext cx="12086492" cy="5969977"/>
          </a:xfrm>
        </p:spPr>
        <p:txBody>
          <a:bodyPr>
            <a:normAutofit fontScale="25000" lnSpcReduction="20000"/>
          </a:bodyPr>
          <a:lstStyle/>
          <a:p>
            <a:pPr marL="0" indent="0">
              <a:lnSpc>
                <a:spcPct val="120000"/>
              </a:lnSpc>
              <a:spcBef>
                <a:spcPts val="0"/>
              </a:spcBef>
              <a:buNone/>
            </a:pPr>
            <a:r>
              <a:rPr lang="en-US" sz="6400" b="1" u="sng" dirty="0"/>
              <a:t>The third survey </a:t>
            </a:r>
            <a:r>
              <a:rPr lang="en-US" sz="6400" b="1" dirty="0"/>
              <a:t>was conducted online between April and June </a:t>
            </a:r>
            <a:r>
              <a:rPr lang="en-US" sz="6400" b="1" dirty="0" smtClean="0"/>
              <a:t>2022</a:t>
            </a:r>
            <a:r>
              <a:rPr lang="en-US" sz="6400" b="1" dirty="0" smtClean="0"/>
              <a:t>.  </a:t>
            </a:r>
            <a:r>
              <a:rPr lang="en-US" sz="6400" dirty="0" smtClean="0"/>
              <a:t>The </a:t>
            </a:r>
            <a:r>
              <a:rPr lang="en-US" sz="6400" dirty="0"/>
              <a:t>total number of participants was 800, of which 339 </a:t>
            </a:r>
            <a:r>
              <a:rPr lang="en-US" sz="6400" dirty="0" smtClean="0"/>
              <a:t>working </a:t>
            </a:r>
            <a:r>
              <a:rPr lang="en-US" sz="6400" dirty="0"/>
              <a:t>in kindergartens and 461 working in schools, of which 44% (201) were in primary classes (I-IV), 29% (134) in secondary (V-VII) and 27% (126) in high school (VIII-XII).</a:t>
            </a:r>
          </a:p>
          <a:p>
            <a:pPr marL="0" indent="0">
              <a:lnSpc>
                <a:spcPct val="120000"/>
              </a:lnSpc>
              <a:spcBef>
                <a:spcPts val="0"/>
              </a:spcBef>
              <a:buNone/>
            </a:pPr>
            <a:r>
              <a:rPr lang="en-US" sz="6400" b="1" dirty="0" smtClean="0"/>
              <a:t>The </a:t>
            </a:r>
            <a:r>
              <a:rPr lang="en-US" sz="6400" b="1" dirty="0"/>
              <a:t>main objectives was to investigate the extent to which the closure of educational institutions and the frequent replacement of face-to-face learning with online affected their use of digital technologies and online-based educational resources. </a:t>
            </a:r>
          </a:p>
          <a:p>
            <a:pPr marL="0" indent="0">
              <a:lnSpc>
                <a:spcPct val="120000"/>
              </a:lnSpc>
              <a:spcBef>
                <a:spcPts val="0"/>
              </a:spcBef>
              <a:buNone/>
            </a:pPr>
            <a:r>
              <a:rPr lang="en-US" sz="6400" dirty="0"/>
              <a:t>In the context of this analysis, the answers to two questions are noteworthy: </a:t>
            </a:r>
            <a:endParaRPr lang="en-US" sz="6400" dirty="0" smtClean="0"/>
          </a:p>
          <a:p>
            <a:pPr>
              <a:lnSpc>
                <a:spcPct val="120000"/>
              </a:lnSpc>
              <a:spcBef>
                <a:spcPts val="0"/>
              </a:spcBef>
              <a:buFontTx/>
              <a:buChar char="-"/>
            </a:pPr>
            <a:r>
              <a:rPr lang="en-US" sz="6400" b="1" i="1" dirty="0" smtClean="0"/>
              <a:t>How </a:t>
            </a:r>
            <a:r>
              <a:rPr lang="en-US" sz="6400" b="1" i="1" dirty="0"/>
              <a:t>would you define your digital competences for working with online-based educational resources now compared to their level two years ago</a:t>
            </a:r>
            <a:r>
              <a:rPr lang="en-US" sz="6400" b="1" i="1" dirty="0" smtClean="0"/>
              <a:t>?</a:t>
            </a:r>
          </a:p>
          <a:p>
            <a:pPr marL="0" indent="0">
              <a:lnSpc>
                <a:spcPct val="120000"/>
              </a:lnSpc>
              <a:spcBef>
                <a:spcPts val="0"/>
              </a:spcBef>
              <a:buNone/>
            </a:pPr>
            <a:r>
              <a:rPr lang="en-US" sz="6400" dirty="0"/>
              <a:t>For </a:t>
            </a:r>
            <a:r>
              <a:rPr lang="en-US" sz="6400" i="1" dirty="0"/>
              <a:t>teachers from kindergartens</a:t>
            </a:r>
            <a:r>
              <a:rPr lang="en-US" sz="6400" dirty="0"/>
              <a:t>, it was found that 31% felt that their digital competencies had improved significantly and 53% felt that they had improved, making a total of 84</a:t>
            </a:r>
            <a:r>
              <a:rPr lang="en-US" sz="6400" dirty="0" smtClean="0"/>
              <a:t>%. </a:t>
            </a:r>
            <a:r>
              <a:rPr lang="en-US" sz="6400" dirty="0"/>
              <a:t>This allows to conclude that they have enriched their didactic toolkit with new digital tools, methods and technologies.</a:t>
            </a:r>
          </a:p>
          <a:p>
            <a:pPr marL="0" indent="0">
              <a:lnSpc>
                <a:spcPct val="120000"/>
              </a:lnSpc>
              <a:spcBef>
                <a:spcPts val="0"/>
              </a:spcBef>
              <a:buNone/>
            </a:pPr>
            <a:r>
              <a:rPr lang="en-US" sz="6400" dirty="0"/>
              <a:t>About </a:t>
            </a:r>
            <a:r>
              <a:rPr lang="en-US" sz="6400" i="1" dirty="0" smtClean="0"/>
              <a:t>school </a:t>
            </a:r>
            <a:r>
              <a:rPr lang="en-US" sz="6400" i="1" dirty="0"/>
              <a:t>teachers</a:t>
            </a:r>
            <a:r>
              <a:rPr lang="en-US" sz="6400" dirty="0"/>
              <a:t>, the self-assessment shows that according to 41% their digital competences have improved significantly and according to 54% of respondents these skills have improved. The cumulative percentage is 95, which is 11% more than kindergarten teachers. This is explainable in terms of the different educational content load and the higher demands on distance learning conducted in an electronic environment. </a:t>
            </a:r>
          </a:p>
          <a:p>
            <a:pPr>
              <a:lnSpc>
                <a:spcPct val="120000"/>
              </a:lnSpc>
              <a:spcBef>
                <a:spcPts val="0"/>
              </a:spcBef>
              <a:buFontTx/>
              <a:buChar char="-"/>
            </a:pPr>
            <a:r>
              <a:rPr lang="en-US" sz="6400" b="1" dirty="0" smtClean="0"/>
              <a:t>How </a:t>
            </a:r>
            <a:r>
              <a:rPr lang="en-US" sz="6400" b="1" dirty="0" smtClean="0"/>
              <a:t>would you define your skills for creating digital educational resources now compared to their level two years ago?</a:t>
            </a:r>
          </a:p>
          <a:p>
            <a:pPr marL="0" indent="0">
              <a:lnSpc>
                <a:spcPct val="120000"/>
              </a:lnSpc>
              <a:spcBef>
                <a:spcPts val="0"/>
              </a:spcBef>
              <a:buNone/>
            </a:pPr>
            <a:r>
              <a:rPr lang="en-US" sz="6400" dirty="0" smtClean="0"/>
              <a:t>24</a:t>
            </a:r>
            <a:r>
              <a:rPr lang="en-US" sz="6400" dirty="0"/>
              <a:t>% of respondents (80 </a:t>
            </a:r>
            <a:r>
              <a:rPr lang="en-US" sz="6400" dirty="0" smtClean="0"/>
              <a:t>people) </a:t>
            </a:r>
            <a:r>
              <a:rPr lang="en-US" sz="6400" i="1" dirty="0" smtClean="0"/>
              <a:t>from kindergartens  </a:t>
            </a:r>
            <a:r>
              <a:rPr lang="en-US" sz="6400" dirty="0"/>
              <a:t>said there had been no change in their skills, but 53% reported an improvement in their ability to create digital resources. The remaining 23% were confident that there had been a significant improvement. </a:t>
            </a:r>
            <a:r>
              <a:rPr lang="en-US" sz="6400" dirty="0"/>
              <a:t>T</a:t>
            </a:r>
            <a:r>
              <a:rPr lang="en-US" sz="6400" dirty="0" smtClean="0"/>
              <a:t>otal are </a:t>
            </a:r>
            <a:r>
              <a:rPr lang="en-US" sz="6400" dirty="0"/>
              <a:t>76%, three quarters of all participants. </a:t>
            </a:r>
          </a:p>
          <a:p>
            <a:pPr marL="0" indent="0">
              <a:lnSpc>
                <a:spcPct val="120000"/>
              </a:lnSpc>
              <a:spcBef>
                <a:spcPts val="0"/>
              </a:spcBef>
              <a:buNone/>
            </a:pPr>
            <a:r>
              <a:rPr lang="en-US" sz="6400" dirty="0"/>
              <a:t>For </a:t>
            </a:r>
            <a:r>
              <a:rPr lang="en-US" sz="6400" i="1" dirty="0"/>
              <a:t>school teachers</a:t>
            </a:r>
            <a:r>
              <a:rPr lang="en-US" sz="6400" dirty="0"/>
              <a:t>, 33% self-assessed that their skills had improved significantly, 56% thought they had improved and 11% thought there had been no change. 89% reported an improvement, which is again higher compared to </a:t>
            </a:r>
            <a:r>
              <a:rPr lang="en-US" sz="6400" dirty="0" smtClean="0"/>
              <a:t>kindergarten teachers </a:t>
            </a:r>
            <a:r>
              <a:rPr lang="en-US" sz="6400" dirty="0"/>
              <a:t>[10].</a:t>
            </a:r>
          </a:p>
          <a:p>
            <a:pPr marL="0" indent="0">
              <a:lnSpc>
                <a:spcPct val="120000"/>
              </a:lnSpc>
              <a:spcBef>
                <a:spcPts val="0"/>
              </a:spcBef>
              <a:buNone/>
            </a:pPr>
            <a:r>
              <a:rPr lang="en-US" sz="6400" dirty="0"/>
              <a:t>The results of the self-assessment </a:t>
            </a:r>
            <a:r>
              <a:rPr lang="en-US" sz="6400" b="1" dirty="0"/>
              <a:t>show the development and enrichment of Bulgarian teachers with skills to find, use and create digital educational resources.</a:t>
            </a:r>
          </a:p>
          <a:p>
            <a:endParaRPr lang="bg-BG" dirty="0"/>
          </a:p>
        </p:txBody>
      </p:sp>
    </p:spTree>
    <p:extLst>
      <p:ext uri="{BB962C8B-B14F-4D97-AF65-F5344CB8AC3E}">
        <p14:creationId xmlns:p14="http://schemas.microsoft.com/office/powerpoint/2010/main" val="3454532084"/>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NORDSCI Fonts">
      <a:majorFont>
        <a:latin typeface="Tahoma"/>
        <a:ea typeface=""/>
        <a:cs typeface=""/>
      </a:majorFont>
      <a:minorFont>
        <a:latin typeface="Calibri"/>
        <a:ea typeface=""/>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100</TotalTime>
  <Words>2096</Words>
  <Application>Microsoft Office PowerPoint</Application>
  <PresentationFormat>Widescreen</PresentationFormat>
  <Paragraphs>75</Paragraphs>
  <Slides>11</Slides>
  <Notes>0</Notes>
  <HiddenSlides>0</HiddenSlides>
  <MMClips>0</MMClips>
  <ScaleCrop>false</ScaleCrop>
  <HeadingPairs>
    <vt:vector size="6" baseType="variant">
      <vt:variant>
        <vt:lpstr>Fonts Used</vt:lpstr>
      </vt:variant>
      <vt:variant>
        <vt:i4>6</vt:i4>
      </vt:variant>
      <vt:variant>
        <vt:lpstr>Theme</vt:lpstr>
      </vt:variant>
      <vt:variant>
        <vt:i4>1</vt:i4>
      </vt:variant>
      <vt:variant>
        <vt:lpstr>Slide Titles</vt:lpstr>
      </vt:variant>
      <vt:variant>
        <vt:i4>11</vt:i4>
      </vt:variant>
    </vt:vector>
  </HeadingPairs>
  <TitlesOfParts>
    <vt:vector size="18" baseType="lpstr">
      <vt:lpstr>Arial</vt:lpstr>
      <vt:lpstr>Calibri</vt:lpstr>
      <vt:lpstr>Open Sans</vt:lpstr>
      <vt:lpstr>Tahoma</vt:lpstr>
      <vt:lpstr>Times New Roman</vt:lpstr>
      <vt:lpstr>Wingdings</vt:lpstr>
      <vt:lpstr>Office Theme</vt:lpstr>
      <vt:lpstr>BULGARIAN TEACHERS AND THE DIGITIZATION OF EDUCATION</vt:lpstr>
      <vt:lpstr>Introduction</vt:lpstr>
      <vt:lpstr>Preparing teachers to implement the digitalization of education </vt:lpstr>
      <vt:lpstr>Teachers' professional-pedagogical competence</vt:lpstr>
      <vt:lpstr>Training and qualification of teachers for the use of information and communication technologies in the educational process</vt:lpstr>
      <vt:lpstr>Qualification of teachers in digital technologies used for educational purposes</vt:lpstr>
      <vt:lpstr>Teachers' self-assessments of the use of electronic resources for educational purposes</vt:lpstr>
      <vt:lpstr>Teachers' self-assessments of the use of electronic resources for educational purposes</vt:lpstr>
      <vt:lpstr>Teachers' self-assessments of the use of electronic resources for educational purposes</vt:lpstr>
      <vt:lpstr>Conclusion</vt:lpstr>
      <vt:lpstr>Thanks for you attention!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Mehmed Kyuchukov</dc:creator>
  <cp:lastModifiedBy>Yanka Totseva</cp:lastModifiedBy>
  <cp:revision>17</cp:revision>
  <dcterms:created xsi:type="dcterms:W3CDTF">2022-03-06T13:24:11Z</dcterms:created>
  <dcterms:modified xsi:type="dcterms:W3CDTF">2023-10-05T12:30:09Z</dcterms:modified>
</cp:coreProperties>
</file>