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2C37-1967-448C-8D23-0CFAB341425F}"/>
              </a:ext>
            </a:extLst>
          </p:cNvPr>
          <p:cNvSpPr>
            <a:spLocks noGrp="1"/>
          </p:cNvSpPr>
          <p:nvPr>
            <p:ph type="ctrTitle" hasCustomPrompt="1"/>
          </p:nvPr>
        </p:nvSpPr>
        <p:spPr>
          <a:xfrm>
            <a:off x="1524000" y="1122363"/>
            <a:ext cx="9144000" cy="2387600"/>
          </a:xfrm>
        </p:spPr>
        <p:txBody>
          <a:bodyPr anchor="b">
            <a:normAutofit/>
          </a:bodyPr>
          <a:lstStyle>
            <a:lvl1pPr algn="ctr">
              <a:defRPr sz="44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Paper Name</a:t>
            </a:r>
          </a:p>
        </p:txBody>
      </p:sp>
      <p:sp>
        <p:nvSpPr>
          <p:cNvPr id="3" name="Subtitle 2">
            <a:extLst>
              <a:ext uri="{FF2B5EF4-FFF2-40B4-BE49-F238E27FC236}">
                <a16:creationId xmlns:a16="http://schemas.microsoft.com/office/drawing/2014/main" id="{57414663-A346-4042-8E75-434EAC1D8B37}"/>
              </a:ext>
            </a:extLst>
          </p:cNvPr>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 University, Country</a:t>
            </a:r>
          </a:p>
        </p:txBody>
      </p:sp>
      <p:sp>
        <p:nvSpPr>
          <p:cNvPr id="4" name="Date Placeholder 3">
            <a:extLst>
              <a:ext uri="{FF2B5EF4-FFF2-40B4-BE49-F238E27FC236}">
                <a16:creationId xmlns:a16="http://schemas.microsoft.com/office/drawing/2014/main" id="{73E440E2-631D-478D-A0CF-86CD5CF75DBB}"/>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5" name="Footer Placeholder 4">
            <a:extLst>
              <a:ext uri="{FF2B5EF4-FFF2-40B4-BE49-F238E27FC236}">
                <a16:creationId xmlns:a16="http://schemas.microsoft.com/office/drawing/2014/main" id="{7AC4345E-45B8-4C0D-B198-20AAB1E5B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426F7-8909-4417-86EE-D1C295B27699}"/>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52082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C779-0CFC-4E26-B6FA-0D368F61CE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8B9F0-2D76-4DCB-966F-7360ABB506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F83E0-5F80-4946-BE64-61238F292956}"/>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5" name="Footer Placeholder 4">
            <a:extLst>
              <a:ext uri="{FF2B5EF4-FFF2-40B4-BE49-F238E27FC236}">
                <a16:creationId xmlns:a16="http://schemas.microsoft.com/office/drawing/2014/main" id="{1FC5B33F-2565-4A69-B344-565541F66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3C5DC-560A-4A85-80CC-F727B520F30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416566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DB465-FC10-4A85-BC4C-6A61AA0738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BCC8F0-4685-448B-BF6D-3F4001839B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52357-1306-4BC3-A722-E80214917A52}"/>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5" name="Footer Placeholder 4">
            <a:extLst>
              <a:ext uri="{FF2B5EF4-FFF2-40B4-BE49-F238E27FC236}">
                <a16:creationId xmlns:a16="http://schemas.microsoft.com/office/drawing/2014/main" id="{E2C525AC-727B-4E50-9E3F-809729EDD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22853-624A-4255-B41B-E049A3034EE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3466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A5E3-BDC8-4BE8-8EF6-79BEAB335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4A29E-290F-4C7D-B61E-34075FE5B3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1D036-09D8-4DCE-9773-0AA7C9545F1F}"/>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5" name="Footer Placeholder 4">
            <a:extLst>
              <a:ext uri="{FF2B5EF4-FFF2-40B4-BE49-F238E27FC236}">
                <a16:creationId xmlns:a16="http://schemas.microsoft.com/office/drawing/2014/main" id="{D97F593C-32A0-403A-917A-56D29FE5A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2B07CC-C5F0-4DC2-BB90-51230F1FF294}"/>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01231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DC10-D3E0-49FF-991D-EF72EFF99F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5A50D8-19CD-4C0A-A94E-8238CBA2F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F29F03-4F0D-4C53-9C69-3C9977D38637}"/>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5" name="Footer Placeholder 4">
            <a:extLst>
              <a:ext uri="{FF2B5EF4-FFF2-40B4-BE49-F238E27FC236}">
                <a16:creationId xmlns:a16="http://schemas.microsoft.com/office/drawing/2014/main" id="{9D961A3B-C492-4F95-9964-916D2A53D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EF9DE-5995-419E-BB59-C1FB3FD98F26}"/>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83455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FEB51-D7D3-4019-85F1-4515BDF29C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1AA07-0D99-4C2B-BD8B-EE80109C0B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09C5D7-058D-4800-A2F4-695EE3C0CF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FCB62-E2A5-4F87-9CA5-6E862DB8674A}"/>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6" name="Footer Placeholder 5">
            <a:extLst>
              <a:ext uri="{FF2B5EF4-FFF2-40B4-BE49-F238E27FC236}">
                <a16:creationId xmlns:a16="http://schemas.microsoft.com/office/drawing/2014/main" id="{20D57881-120B-4FC4-BBBF-32F94651B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1AEC9-9631-41EC-97E4-266D32810117}"/>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59881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8007-E22C-46A7-A714-47B13121D3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94635A-BA68-49C8-BBB3-E7AC93260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32B64D-473D-4368-8B25-C3DDA65DFF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B5754B-4CC2-45B1-A6BA-20BF9FBA5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7DBA82-63AF-4F59-A749-C50B43FB3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3ABDE1-F795-46AF-9ADD-577A89387CF7}"/>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8" name="Footer Placeholder 7">
            <a:extLst>
              <a:ext uri="{FF2B5EF4-FFF2-40B4-BE49-F238E27FC236}">
                <a16:creationId xmlns:a16="http://schemas.microsoft.com/office/drawing/2014/main" id="{6547B9F1-872B-4DE6-A9A4-A3817C04E1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65D1CF-2BF0-47E8-B18C-23973DA5D6CF}"/>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1212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47DE-6F96-4FB4-BFB2-CC4282A5EA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37BCF-EA81-4CAC-91A0-C5EFF4327AF8}"/>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4" name="Footer Placeholder 3">
            <a:extLst>
              <a:ext uri="{FF2B5EF4-FFF2-40B4-BE49-F238E27FC236}">
                <a16:creationId xmlns:a16="http://schemas.microsoft.com/office/drawing/2014/main" id="{EA1FB70F-167B-4C78-B30C-F4678924C3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EF2878-B09F-4336-AF6D-8855DB395B55}"/>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59154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ED1BC-66FA-4E46-B5E0-36152F3F01FC}"/>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3" name="Footer Placeholder 2">
            <a:extLst>
              <a:ext uri="{FF2B5EF4-FFF2-40B4-BE49-F238E27FC236}">
                <a16:creationId xmlns:a16="http://schemas.microsoft.com/office/drawing/2014/main" id="{779C26D4-A68F-4F4D-B052-2E4040D3A5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860983-452E-4B0C-AD19-0CF3497A16B7}"/>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97301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EDB5-064D-4613-BAFF-343DBEAC5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69C63-B1CB-435B-98F0-08FEC7436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04F92-0FF7-4BFD-B1B0-15558D764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6C19E-2FEB-439E-94F7-5005B37D82AE}"/>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6" name="Footer Placeholder 5">
            <a:extLst>
              <a:ext uri="{FF2B5EF4-FFF2-40B4-BE49-F238E27FC236}">
                <a16:creationId xmlns:a16="http://schemas.microsoft.com/office/drawing/2014/main" id="{5A0F9B52-4352-42B4-B832-2D200ED1F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C87541-D604-4233-96D8-FFE7AE95E8FE}"/>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30922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80FC-F8FF-47D5-B7CD-B6D8E5337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9249E-F326-4A80-86F2-0A2C6588E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DC04E1-BECF-443E-B671-0FA71D202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D7018B-5995-4DD2-8311-6B6409505496}"/>
              </a:ext>
            </a:extLst>
          </p:cNvPr>
          <p:cNvSpPr>
            <a:spLocks noGrp="1"/>
          </p:cNvSpPr>
          <p:nvPr>
            <p:ph type="dt" sz="half" idx="10"/>
          </p:nvPr>
        </p:nvSpPr>
        <p:spPr/>
        <p:txBody>
          <a:bodyPr/>
          <a:lstStyle/>
          <a:p>
            <a:fld id="{8F0036A0-8233-4CC7-B02C-13B0276224B3}" type="datetimeFigureOut">
              <a:rPr lang="en-US" smtClean="0"/>
              <a:t>9/25/2023</a:t>
            </a:fld>
            <a:endParaRPr lang="en-US"/>
          </a:p>
        </p:txBody>
      </p:sp>
      <p:sp>
        <p:nvSpPr>
          <p:cNvPr id="6" name="Footer Placeholder 5">
            <a:extLst>
              <a:ext uri="{FF2B5EF4-FFF2-40B4-BE49-F238E27FC236}">
                <a16:creationId xmlns:a16="http://schemas.microsoft.com/office/drawing/2014/main" id="{B2D1BF4F-FEFB-4296-941B-82613AA69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CC891-F8D6-42A5-B5EE-9C4D77517F8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46000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4DB77-B418-40EB-A1C6-828F363E5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5ADB96-7BAA-45CB-8267-809FCC4BD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4FF9C-3D6E-46DB-8B89-3E7B58CE8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036A0-8233-4CC7-B02C-13B0276224B3}" type="datetimeFigureOut">
              <a:rPr lang="en-US" smtClean="0"/>
              <a:t>9/25/2023</a:t>
            </a:fld>
            <a:endParaRPr lang="en-US"/>
          </a:p>
        </p:txBody>
      </p:sp>
      <p:sp>
        <p:nvSpPr>
          <p:cNvPr id="5" name="Footer Placeholder 4">
            <a:extLst>
              <a:ext uri="{FF2B5EF4-FFF2-40B4-BE49-F238E27FC236}">
                <a16:creationId xmlns:a16="http://schemas.microsoft.com/office/drawing/2014/main" id="{DB24EEDF-85FF-40D3-BC61-177A96BD1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B3938F-F760-4CF2-B46C-1C44BC6FE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83E71-B76B-46B5-9866-6054DAAA9C72}" type="slidenum">
              <a:rPr lang="en-US" smtClean="0"/>
              <a:t>‹#›</a:t>
            </a:fld>
            <a:endParaRPr lang="en-US"/>
          </a:p>
        </p:txBody>
      </p:sp>
    </p:spTree>
    <p:extLst>
      <p:ext uri="{BB962C8B-B14F-4D97-AF65-F5344CB8AC3E}">
        <p14:creationId xmlns:p14="http://schemas.microsoft.com/office/powerpoint/2010/main" val="203594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47D3-3BFA-46F5-93DA-E1BE504630BB}"/>
              </a:ext>
            </a:extLst>
          </p:cNvPr>
          <p:cNvSpPr>
            <a:spLocks noGrp="1"/>
          </p:cNvSpPr>
          <p:nvPr>
            <p:ph type="ctrTitle"/>
          </p:nvPr>
        </p:nvSpPr>
        <p:spPr/>
        <p:txBody>
          <a:bodyPr/>
          <a:lstStyle/>
          <a:p>
            <a:pPr marL="0" marR="0">
              <a:lnSpc>
                <a:spcPct val="107000"/>
              </a:lnSpc>
              <a:spcBef>
                <a:spcPts val="0"/>
              </a:spcBef>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Impact of foreign investment on Saudi Arabia's economy</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828EB1BB-97B4-4180-B829-8AC89A6D346A}"/>
              </a:ext>
            </a:extLst>
          </p:cNvPr>
          <p:cNvSpPr>
            <a:spLocks noGrp="1"/>
          </p:cNvSpPr>
          <p:nvPr>
            <p:ph type="subTitle" idx="1"/>
          </p:nvPr>
        </p:nvSpPr>
        <p:spPr/>
        <p:txBody>
          <a:bodyPr/>
          <a:lstStyle/>
          <a:p>
            <a:pPr>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Omar </a:t>
            </a:r>
            <a:r>
              <a:rPr lang="en-US" dirty="0" err="1">
                <a:latin typeface="Times New Roman" panose="02020603050405020304" pitchFamily="18" charset="0"/>
                <a:ea typeface="Calibri" panose="020F0502020204030204" pitchFamily="34" charset="0"/>
                <a:cs typeface="Arial" panose="020B0604020202020204" pitchFamily="34" charset="0"/>
              </a:rPr>
              <a:t>Jemhawi</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Student Studies - Eton University(</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sPHD</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7447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EC0F-3359-4090-971A-1B1476168DB1}"/>
              </a:ext>
            </a:extLst>
          </p:cNvPr>
          <p:cNvSpPr>
            <a:spLocks noGrp="1"/>
          </p:cNvSpPr>
          <p:nvPr>
            <p:ph type="title"/>
          </p:nvPr>
        </p:nvSpPr>
        <p:spPr/>
        <p:txBody>
          <a:bodyPr>
            <a:normAutofit fontScale="90000"/>
          </a:bodyPr>
          <a:lstStyle/>
          <a:p>
            <a:pPr marL="457200" marR="0" algn="ctr">
              <a:lnSpc>
                <a:spcPct val="107000"/>
              </a:lnSpc>
              <a:spcBef>
                <a:spcPts val="0"/>
              </a:spcBef>
              <a:spcAft>
                <a:spcPts val="800"/>
              </a:spcAft>
            </a:pPr>
            <a:r>
              <a:rPr lang="en-US" sz="2700" b="1" dirty="0">
                <a:latin typeface="Times New Roman" panose="02020603050405020304" pitchFamily="18" charset="0"/>
                <a:ea typeface="Calibri" panose="020F0502020204030204" pitchFamily="34" charset="0"/>
                <a:cs typeface="Arial" panose="020B0604020202020204" pitchFamily="34" charset="0"/>
              </a:rPr>
              <a:t>Impact of investment on some sectors of the economy in Saudi Arabia</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25A4023C-2C3C-4038-96C8-70654317502C}"/>
              </a:ext>
            </a:extLst>
          </p:cNvPr>
          <p:cNvSpPr>
            <a:spLocks noGrp="1"/>
          </p:cNvSpPr>
          <p:nvPr>
            <p:ph idx="1"/>
          </p:nvPr>
        </p:nvSpPr>
        <p:spPr/>
        <p:txBody>
          <a:bodyPr>
            <a:normAutofit/>
          </a:bodyPr>
          <a:lstStyle/>
          <a:p>
            <a:endParaRPr lang="en-US" sz="2400" b="1" dirty="0">
              <a:latin typeface="Times New Roman" panose="02020603050405020304" pitchFamily="18" charset="0"/>
              <a:ea typeface="Calibri" panose="020F0502020204030204" pitchFamily="34" charset="0"/>
            </a:endParaRPr>
          </a:p>
          <a:p>
            <a:r>
              <a:rPr lang="en-US" sz="2400" b="1" dirty="0">
                <a:latin typeface="Times New Roman" panose="02020603050405020304" pitchFamily="18" charset="0"/>
                <a:ea typeface="Calibri" panose="020F0502020204030204" pitchFamily="34" charset="0"/>
              </a:rPr>
              <a:t>Education Sector.</a:t>
            </a:r>
          </a:p>
          <a:p>
            <a:r>
              <a:rPr lang="en-US" sz="2400" b="1" dirty="0">
                <a:solidFill>
                  <a:srgbClr val="000000"/>
                </a:solidFill>
                <a:latin typeface="Times New Roman" panose="02020603050405020304" pitchFamily="18" charset="0"/>
                <a:ea typeface="Calibri" panose="020F0502020204030204" pitchFamily="34" charset="0"/>
              </a:rPr>
              <a:t>The Agricultural Sector</a:t>
            </a:r>
          </a:p>
          <a:p>
            <a:r>
              <a:rPr lang="en-US" sz="2400" b="1" dirty="0">
                <a:solidFill>
                  <a:srgbClr val="000000"/>
                </a:solidFill>
                <a:latin typeface="Times New Roman" panose="02020603050405020304" pitchFamily="18" charset="0"/>
                <a:ea typeface="Calibri" panose="020F0502020204030204" pitchFamily="34" charset="0"/>
              </a:rPr>
              <a:t>Industrial Sector</a:t>
            </a:r>
          </a:p>
          <a:p>
            <a:r>
              <a:rPr lang="en-US" sz="2400" b="1" dirty="0">
                <a:latin typeface="Times New Roman" panose="02020603050405020304" pitchFamily="18" charset="0"/>
                <a:ea typeface="Calibri" panose="020F0502020204030204" pitchFamily="34" charset="0"/>
              </a:rPr>
              <a:t>Foreign Investment Sector</a:t>
            </a:r>
            <a:endParaRPr lang="en-US" sz="2400" dirty="0"/>
          </a:p>
        </p:txBody>
      </p:sp>
    </p:spTree>
    <p:extLst>
      <p:ext uri="{BB962C8B-B14F-4D97-AF65-F5344CB8AC3E}">
        <p14:creationId xmlns:p14="http://schemas.microsoft.com/office/powerpoint/2010/main" val="89619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2698E-C5F9-407E-A146-839803232F5A}"/>
              </a:ext>
            </a:extLst>
          </p:cNvPr>
          <p:cNvSpPr>
            <a:spLocks noGrp="1"/>
          </p:cNvSpPr>
          <p:nvPr>
            <p:ph type="title"/>
          </p:nvPr>
        </p:nvSpPr>
        <p:spPr/>
        <p:txBody>
          <a:bodyPr>
            <a:normAutofit/>
          </a:bodyPr>
          <a:lstStyle/>
          <a:p>
            <a:pPr algn="ctr"/>
            <a:r>
              <a:rPr lang="en-US" sz="2400" b="1" dirty="0">
                <a:latin typeface="Times New Roman" panose="02020603050405020304" pitchFamily="18" charset="0"/>
                <a:ea typeface="Calibri" panose="020F0502020204030204" pitchFamily="34" charset="0"/>
              </a:rPr>
              <a:t>Foreign investment opportunities and advantages in Saudi Arabia</a:t>
            </a:r>
            <a:endParaRPr lang="en-US" sz="2400" dirty="0"/>
          </a:p>
        </p:txBody>
      </p:sp>
      <p:sp>
        <p:nvSpPr>
          <p:cNvPr id="3" name="Content Placeholder 2">
            <a:extLst>
              <a:ext uri="{FF2B5EF4-FFF2-40B4-BE49-F238E27FC236}">
                <a16:creationId xmlns:a16="http://schemas.microsoft.com/office/drawing/2014/main" id="{BD8B6655-5302-4381-991D-B801E0DDE0FA}"/>
              </a:ext>
            </a:extLst>
          </p:cNvPr>
          <p:cNvSpPr>
            <a:spLocks noGrp="1"/>
          </p:cNvSpPr>
          <p:nvPr>
            <p:ph idx="1"/>
          </p:nvPr>
        </p:nvSpPr>
        <p:spPr/>
        <p:txBody>
          <a:bodyPr/>
          <a:lstStyle/>
          <a:p>
            <a:pPr marL="45720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Among the most important projects are the NEOM, Red Sea, </a:t>
            </a:r>
            <a:r>
              <a:rPr lang="en-US" dirty="0" err="1">
                <a:latin typeface="Times New Roman" panose="02020603050405020304" pitchFamily="18" charset="0"/>
                <a:ea typeface="Calibri" panose="020F0502020204030204" pitchFamily="34" charset="0"/>
                <a:cs typeface="Arial" panose="020B0604020202020204" pitchFamily="34" charset="0"/>
              </a:rPr>
              <a:t>Qiddiya</a:t>
            </a:r>
            <a:r>
              <a:rPr lang="en-US" dirty="0">
                <a:latin typeface="Times New Roman" panose="02020603050405020304" pitchFamily="18" charset="0"/>
                <a:ea typeface="Calibri" panose="020F0502020204030204" pitchFamily="34" charset="0"/>
                <a:cs typeface="Arial" panose="020B0604020202020204" pitchFamily="34" charset="0"/>
              </a:rPr>
              <a:t>, and Roshan Group projects (specializing in building residential units), as well as King Abdullah Economic City, the largest tower in the world in Jeddah, and King Salman Park in Riyadh.</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3222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1BC9D-788C-4B01-BFCD-87CC7BD81CF4}"/>
              </a:ext>
            </a:extLst>
          </p:cNvPr>
          <p:cNvSpPr>
            <a:spLocks noGrp="1"/>
          </p:cNvSpPr>
          <p:nvPr>
            <p:ph type="title"/>
          </p:nvPr>
        </p:nvSpPr>
        <p:spPr/>
        <p:txBody>
          <a:bodyPr>
            <a:normAutofit fontScale="90000"/>
          </a:bodyPr>
          <a:lstStyle/>
          <a:p>
            <a:pPr marL="457200" marR="0" algn="ctr">
              <a:lnSpc>
                <a:spcPct val="107000"/>
              </a:lnSpc>
              <a:spcBef>
                <a:spcPts val="0"/>
              </a:spcBef>
              <a:spcAft>
                <a:spcPts val="800"/>
              </a:spcAft>
            </a:pPr>
            <a:r>
              <a:rPr lang="en-US" sz="3600" b="1" dirty="0">
                <a:latin typeface="Times New Roman" panose="02020603050405020304" pitchFamily="18" charset="0"/>
                <a:ea typeface="Calibri" panose="020F0502020204030204" pitchFamily="34" charset="0"/>
                <a:cs typeface="Arial" panose="020B0604020202020204" pitchFamily="34" charset="0"/>
              </a:rPr>
              <a:t>Conclusion</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76E2E63-2CD1-4170-83E6-9265A0396841}"/>
              </a:ext>
            </a:extLst>
          </p:cNvPr>
          <p:cNvSpPr>
            <a:spLocks noGrp="1"/>
          </p:cNvSpPr>
          <p:nvPr>
            <p:ph idx="1"/>
          </p:nvPr>
        </p:nvSpPr>
        <p:spPr/>
        <p:txBody>
          <a:bodyPr>
            <a:normAutofit fontScale="92500"/>
          </a:bodyPr>
          <a:lstStyle/>
          <a:p>
            <a:pPr marL="4572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1. Foreign direct investment provides a material and technical addition to both the investor and the host country</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  2- Bilateral agreements in foreign direct investment are variable depending on the strength of the investor and the host country.</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3- The Kingdom of Saudi Arabia has a strong economy and still relies on oil as a primary support for all sectors of the economy in the Kingdom.</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4- It is not necessary for the host country to have a low economy in order to encourage investment, and a strong economy can be supportive and stimulating for economic development.</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2686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3A37-53B2-40C9-BAA6-55D5342580E2}"/>
              </a:ext>
            </a:extLst>
          </p:cNvPr>
          <p:cNvSpPr>
            <a:spLocks noGrp="1"/>
          </p:cNvSpPr>
          <p:nvPr>
            <p:ph type="title"/>
          </p:nvPr>
        </p:nvSpPr>
        <p:spPr/>
        <p:txBody>
          <a:bodyPr>
            <a:normAutofit/>
          </a:bodyPr>
          <a:lstStyle/>
          <a:p>
            <a:pPr algn="ctr"/>
            <a:r>
              <a:rPr lang="en-US" sz="3200" b="1" dirty="0">
                <a:solidFill>
                  <a:prstClr val="black"/>
                </a:solidFill>
                <a:latin typeface="Times New Roman" panose="02020603050405020304" pitchFamily="18" charset="0"/>
                <a:ea typeface="Calibri" panose="020F0502020204030204" pitchFamily="34" charset="0"/>
                <a:cs typeface="Arial" panose="020B0604020202020204" pitchFamily="34" charset="0"/>
              </a:rPr>
              <a:t> Recommendations</a:t>
            </a:r>
            <a:endParaRPr lang="en-US" sz="3200" b="1" dirty="0"/>
          </a:p>
        </p:txBody>
      </p:sp>
      <p:sp>
        <p:nvSpPr>
          <p:cNvPr id="3" name="Content Placeholder 2">
            <a:extLst>
              <a:ext uri="{FF2B5EF4-FFF2-40B4-BE49-F238E27FC236}">
                <a16:creationId xmlns:a16="http://schemas.microsoft.com/office/drawing/2014/main" id="{52120A75-E010-48EA-B306-B356654FCFE1}"/>
              </a:ext>
            </a:extLst>
          </p:cNvPr>
          <p:cNvSpPr>
            <a:spLocks noGrp="1"/>
          </p:cNvSpPr>
          <p:nvPr>
            <p:ph idx="1"/>
          </p:nvPr>
        </p:nvSpPr>
        <p:spPr/>
        <p:txBody>
          <a:bodyPr>
            <a:normAutofit fontScale="92500"/>
          </a:bodyPr>
          <a:lstStyle/>
          <a:p>
            <a:pPr marL="4572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1- Intensifying the efforts of countries to strive to be invested internally and externally according to the advantages available to them</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2- The investor and the host country rely on fixed agreements, rules and clauses for all countries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Arial" panose="020B0604020202020204" pitchFamily="34" charset="0"/>
              </a:rPr>
              <a:t>3- The Kingdom of Saudi Arabia has a strong economy and high advantages, and in order to attract companies and capital to invest within it, the international marketing process must be increased.</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Arial" panose="020B0604020202020204" pitchFamily="34" charset="0"/>
              </a:rPr>
              <a:t>4- The projects currently established in the Kingdom will be a great motivation for a lot of investment in them.</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9045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lstStyle/>
          <a:p>
            <a:pPr algn="ctr"/>
            <a:r>
              <a:rPr lang="en-US" b="1" dirty="0">
                <a:latin typeface="Times New Roman" panose="02020603050405020304" pitchFamily="18" charset="0"/>
                <a:ea typeface="Calibri" panose="020F0502020204030204" pitchFamily="34" charset="0"/>
              </a:rPr>
              <a:t>ABSTRACT</a:t>
            </a:r>
            <a:endParaRPr lang="en-US" dirty="0"/>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normAutofit fontScale="77500" lnSpcReduction="20000"/>
          </a:bodyPr>
          <a:lstStyle/>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Since  the world  became  a small  village, the  research  and  studies in  any region  of the  world reached  everywhere, and  many of  the world's  economic  units  turned to  internal and  external investment.  Since we live in  the  Kingdom of Saudi  Arabia and it is  one of  the world's  largest economies  and it is  ranked 19th globally  and first in the Arabic region, recently it has strived to encourage  foreign  investment  and  has  put in place  many facilities,  opened up  to the  outside world, worked on  five-year  regulatory plans  and also an economic  vision 2030. Foreign  direct investment is about  entering economic units into  one of the  developing countries  to revive  the economy, reduce unemployment and introduce new  technology. But in the case of  Saudi Arabia with its current  economic  strength and projects of billions  of U.S. dollars, and  also in  a period that was the fifth in the donor ranking, the impact of foreign investment on the economy of Saudi Arabia has to be  examined and  we will address  several  sectors such as education,  industry and agriculture</a:t>
            </a:r>
            <a:r>
              <a:rPr lang="en-US" sz="3200" dirty="0">
                <a:latin typeface="Calibri" panose="020F050202020403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7443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761B-27CD-4501-B0FC-55072469AF16}"/>
              </a:ext>
            </a:extLst>
          </p:cNvPr>
          <p:cNvSpPr>
            <a:spLocks noGrp="1"/>
          </p:cNvSpPr>
          <p:nvPr>
            <p:ph type="title"/>
          </p:nvPr>
        </p:nvSpPr>
        <p:spPr/>
        <p:txBody>
          <a:bodyPr/>
          <a:lstStyle/>
          <a:p>
            <a:pPr algn="ctr"/>
            <a:r>
              <a:rPr lang="en-US" b="1" dirty="0">
                <a:solidFill>
                  <a:prstClr val="black"/>
                </a:solidFill>
                <a:latin typeface="Times New Roman" panose="02020603050405020304" pitchFamily="18" charset="0"/>
                <a:ea typeface="Calibri" panose="020F0502020204030204" pitchFamily="34" charset="0"/>
                <a:cs typeface="Arial" panose="020B0604020202020204" pitchFamily="34" charset="0"/>
              </a:rPr>
              <a:t>INTRODUCTION</a:t>
            </a:r>
            <a:endParaRPr lang="en-US" dirty="0"/>
          </a:p>
        </p:txBody>
      </p:sp>
      <p:sp>
        <p:nvSpPr>
          <p:cNvPr id="3" name="Content Placeholder 2">
            <a:extLst>
              <a:ext uri="{FF2B5EF4-FFF2-40B4-BE49-F238E27FC236}">
                <a16:creationId xmlns:a16="http://schemas.microsoft.com/office/drawing/2014/main" id="{C8F03442-8E5D-4696-8C40-86B89D7A598F}"/>
              </a:ext>
            </a:extLst>
          </p:cNvPr>
          <p:cNvSpPr>
            <a:spLocks noGrp="1"/>
          </p:cNvSpPr>
          <p:nvPr>
            <p:ph idx="1"/>
          </p:nvPr>
        </p:nvSpPr>
        <p:spPr/>
        <p:txBody>
          <a:bodyPr/>
          <a:lstStyle/>
          <a:p>
            <a:r>
              <a:rPr lang="en-US" sz="2200" dirty="0">
                <a:solidFill>
                  <a:prstClr val="black"/>
                </a:solidFill>
                <a:latin typeface="Times New Roman" panose="02020603050405020304" pitchFamily="18" charset="0"/>
                <a:ea typeface="Calibri" panose="020F0502020204030204" pitchFamily="34" charset="0"/>
                <a:cs typeface="Arial" panose="020B0604020202020204" pitchFamily="34" charset="0"/>
              </a:rPr>
              <a:t>When developing countries need funds to meet their needs, they tend to take loans, which entails repayment for several years,  and also  repayment of interest on  these loans,  but after  economic globalization and some economic units  emerged. The idea  of foreign  investment in  developing countries has  emerged. Foreign  investment is known to  be the investment of countries or  large companies in  developing  countries, so  that  both  parties  benefit and  contribute  to  improving economic  conditions.  Host  countries have  improved  their  conditions  so as to  attract  foreign investment in terms of facilitating  administrative  steps and  their centrality in  order to  promote international innovation and the consolidation of most tax incentives. However, it has been noted recently that Saudi Arabia  has been active in attracting foreign investment despite the fact that</a:t>
            </a:r>
            <a:r>
              <a:rPr lang="en-US" sz="2500" dirty="0">
                <a:solidFill>
                  <a:prstClr val="black"/>
                </a:solidFill>
                <a:latin typeface="Calibri" panose="020F0502020204030204" pitchFamily="34" charset="0"/>
                <a:ea typeface="Calibri" panose="020F0502020204030204" pitchFamily="34" charset="0"/>
                <a:cs typeface="Arial" panose="020B0604020202020204" pitchFamily="34" charset="0"/>
              </a:rPr>
              <a:t> it </a:t>
            </a:r>
            <a:r>
              <a:rPr lang="en-US" sz="2200" dirty="0">
                <a:solidFill>
                  <a:prstClr val="black"/>
                </a:solidFill>
                <a:latin typeface="Times New Roman" panose="02020603050405020304" pitchFamily="18" charset="0"/>
                <a:ea typeface="Calibri" panose="020F0502020204030204" pitchFamily="34" charset="0"/>
                <a:cs typeface="Arial" panose="020B0604020202020204" pitchFamily="34" charset="0"/>
              </a:rPr>
              <a:t>is one  of the  economically strong  countries and is ranked  19th  globally and the first Arab  and that it does not need economic support.</a:t>
            </a:r>
            <a:endParaRPr lang="en-US" dirty="0"/>
          </a:p>
        </p:txBody>
      </p:sp>
    </p:spTree>
    <p:extLst>
      <p:ext uri="{BB962C8B-B14F-4D97-AF65-F5344CB8AC3E}">
        <p14:creationId xmlns:p14="http://schemas.microsoft.com/office/powerpoint/2010/main" val="366501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B17DA-4CF8-4C4B-A132-5EA648F8222E}"/>
              </a:ext>
            </a:extLst>
          </p:cNvPr>
          <p:cNvSpPr>
            <a:spLocks noGrp="1"/>
          </p:cNvSpPr>
          <p:nvPr>
            <p:ph type="title"/>
          </p:nvPr>
        </p:nvSpPr>
        <p:spPr/>
        <p:txBody>
          <a:bodyPr>
            <a:normAutofit/>
          </a:bodyPr>
          <a:lstStyle/>
          <a:p>
            <a:pPr algn="ctr"/>
            <a:r>
              <a:rPr lang="en-US" sz="3200" b="1" dirty="0">
                <a:latin typeface="Times New Roman" panose="02020603050405020304" pitchFamily="18" charset="0"/>
                <a:ea typeface="Calibri" panose="020F0502020204030204" pitchFamily="34" charset="0"/>
              </a:rPr>
              <a:t>Definition of Foreign Direct Investment</a:t>
            </a:r>
            <a:r>
              <a:rPr lang="en-US" sz="3200" dirty="0">
                <a:latin typeface="Times New Roman" panose="02020603050405020304" pitchFamily="18" charset="0"/>
                <a:ea typeface="Calibri" panose="020F0502020204030204" pitchFamily="34" charset="0"/>
              </a:rPr>
              <a:t> </a:t>
            </a:r>
            <a:r>
              <a:rPr lang="en-US" sz="3200" b="1" dirty="0">
                <a:latin typeface="Times New Roman" panose="02020603050405020304" pitchFamily="18" charset="0"/>
                <a:ea typeface="Calibri" panose="020F0502020204030204" pitchFamily="34" charset="0"/>
              </a:rPr>
              <a:t>FDI</a:t>
            </a:r>
            <a:endParaRPr lang="en-US" sz="3200" dirty="0"/>
          </a:p>
        </p:txBody>
      </p:sp>
      <p:sp>
        <p:nvSpPr>
          <p:cNvPr id="3" name="Content Placeholder 2">
            <a:extLst>
              <a:ext uri="{FF2B5EF4-FFF2-40B4-BE49-F238E27FC236}">
                <a16:creationId xmlns:a16="http://schemas.microsoft.com/office/drawing/2014/main" id="{43FB608B-34F7-4E42-95F7-98D2F6D2D6A9}"/>
              </a:ext>
            </a:extLst>
          </p:cNvPr>
          <p:cNvSpPr>
            <a:spLocks noGrp="1"/>
          </p:cNvSpPr>
          <p:nvPr>
            <p:ph idx="1"/>
          </p:nvPr>
        </p:nvSpPr>
        <p:spPr/>
        <p:txBody>
          <a:bodyPr/>
          <a:lstStyle/>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According  to the International  Monetary  Fund (IMF), 10%  or more  of  the capital stocks  are owned by an enterprise. This  ownership is linked to the ability to influence the management  of the enterprise. Thus, it is  differentiated  from  investing  in  portfolios and  investment funds i.e. purchase  corporate  assets  with the aim of achieving  a financial  return without  controlling its performance. It is necessary to avoid the difficulty of accurately differentiating between the two types</a:t>
            </a:r>
            <a:r>
              <a:rPr lang="en-US" dirty="0">
                <a:latin typeface="Calibri" panose="020F0502020204030204" pitchFamily="34" charset="0"/>
                <a:ea typeface="Calibri" panose="020F0502020204030204" pitchFamily="34" charset="0"/>
                <a:cs typeface="Arial" panose="020B0604020202020204" pitchFamily="34" charset="0"/>
              </a:rPr>
              <a:t> (1).   </a:t>
            </a:r>
          </a:p>
          <a:p>
            <a:endParaRPr lang="en-US" dirty="0"/>
          </a:p>
        </p:txBody>
      </p:sp>
    </p:spTree>
    <p:extLst>
      <p:ext uri="{BB962C8B-B14F-4D97-AF65-F5344CB8AC3E}">
        <p14:creationId xmlns:p14="http://schemas.microsoft.com/office/powerpoint/2010/main" val="216323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68AA-1527-4EB9-B019-9D76B23C54FC}"/>
              </a:ext>
            </a:extLst>
          </p:cNvPr>
          <p:cNvSpPr>
            <a:spLocks noGrp="1"/>
          </p:cNvSpPr>
          <p:nvPr>
            <p:ph type="title"/>
          </p:nvPr>
        </p:nvSpPr>
        <p:spPr/>
        <p:txBody>
          <a:bodyPr>
            <a:normAutofit/>
          </a:bodyPr>
          <a:lstStyle/>
          <a:p>
            <a:pPr algn="ctr"/>
            <a:r>
              <a:rPr lang="en-US" sz="3200" b="1" dirty="0">
                <a:latin typeface="Times New Roman" panose="02020603050405020304" pitchFamily="18" charset="0"/>
                <a:ea typeface="Calibri" panose="020F0502020204030204" pitchFamily="34" charset="0"/>
              </a:rPr>
              <a:t>The types of foreign investment are</a:t>
            </a:r>
            <a:endParaRPr lang="en-US" sz="3200" dirty="0"/>
          </a:p>
        </p:txBody>
      </p:sp>
      <p:sp>
        <p:nvSpPr>
          <p:cNvPr id="3" name="Content Placeholder 2">
            <a:extLst>
              <a:ext uri="{FF2B5EF4-FFF2-40B4-BE49-F238E27FC236}">
                <a16:creationId xmlns:a16="http://schemas.microsoft.com/office/drawing/2014/main" id="{5712869A-9073-4EAE-9F78-A1E272AB048F}"/>
              </a:ext>
            </a:extLst>
          </p:cNvPr>
          <p:cNvSpPr>
            <a:spLocks noGrp="1"/>
          </p:cNvSpPr>
          <p:nvPr>
            <p:ph idx="1"/>
          </p:nvPr>
        </p:nvSpPr>
        <p:spPr/>
        <p:txBody>
          <a:bodyPr/>
          <a:lstStyle/>
          <a:p>
            <a:pPr marL="457200" marR="0" algn="just">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First</a:t>
            </a:r>
            <a:r>
              <a:rPr lang="en-US" dirty="0">
                <a:latin typeface="Times New Roman" panose="02020603050405020304" pitchFamily="18" charset="0"/>
                <a:ea typeface="Calibri" panose="020F0502020204030204" pitchFamily="34" charset="0"/>
                <a:cs typeface="Arial" panose="020B0604020202020204" pitchFamily="34" charset="0"/>
              </a:rPr>
              <a:t>, - foreign direct investment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Second</a:t>
            </a:r>
            <a:r>
              <a:rPr lang="en-US" dirty="0">
                <a:latin typeface="Times New Roman" panose="02020603050405020304" pitchFamily="18" charset="0"/>
                <a:ea typeface="Calibri" panose="020F0502020204030204" pitchFamily="34" charset="0"/>
                <a:cs typeface="Arial" panose="020B0604020202020204" pitchFamily="34" charset="0"/>
              </a:rPr>
              <a:t> - Indirect foreign investment:</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597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AA012-C260-4600-B747-6D62907411CE}"/>
              </a:ext>
            </a:extLst>
          </p:cNvPr>
          <p:cNvSpPr>
            <a:spLocks noGrp="1"/>
          </p:cNvSpPr>
          <p:nvPr>
            <p:ph type="title"/>
          </p:nvPr>
        </p:nvSpPr>
        <p:spPr/>
        <p:txBody>
          <a:bodyPr>
            <a:normAutofit/>
          </a:bodyPr>
          <a:lstStyle/>
          <a:p>
            <a:pPr algn="ctr"/>
            <a:r>
              <a:rPr lang="en-US" sz="3200" b="1" dirty="0">
                <a:latin typeface="Times New Roman" panose="02020603050405020304" pitchFamily="18" charset="0"/>
                <a:ea typeface="Calibri" panose="020F0502020204030204" pitchFamily="34" charset="0"/>
              </a:rPr>
              <a:t>The forms of foreign investment for host countries are</a:t>
            </a:r>
            <a:endParaRPr lang="en-US" sz="3200" dirty="0"/>
          </a:p>
        </p:txBody>
      </p:sp>
      <p:sp>
        <p:nvSpPr>
          <p:cNvPr id="3" name="Content Placeholder 2">
            <a:extLst>
              <a:ext uri="{FF2B5EF4-FFF2-40B4-BE49-F238E27FC236}">
                <a16:creationId xmlns:a16="http://schemas.microsoft.com/office/drawing/2014/main" id="{3EEAD054-1AFC-428A-AD00-240E86FC2EBC}"/>
              </a:ext>
            </a:extLst>
          </p:cNvPr>
          <p:cNvSpPr>
            <a:spLocks noGrp="1"/>
          </p:cNvSpPr>
          <p:nvPr>
            <p:ph idx="1"/>
          </p:nvPr>
        </p:nvSpPr>
        <p:spPr/>
        <p:txBody>
          <a:bodyPr>
            <a:normAutofit/>
          </a:bodyPr>
          <a:lstStyle/>
          <a:p>
            <a:pPr marL="45720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1. Joint Ownership Projects - Joint Investment. </a:t>
            </a:r>
          </a:p>
          <a:p>
            <a:pPr marL="457200" marR="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2. Projects wholly owned by foreign companies in the host economy.</a:t>
            </a:r>
          </a:p>
          <a:p>
            <a:pPr marL="45720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r>
              <a:rPr lang="en-US" dirty="0">
                <a:latin typeface="Times New Roman" panose="02020603050405020304" pitchFamily="18" charset="0"/>
                <a:ea typeface="Calibri" panose="020F0502020204030204" pitchFamily="34" charset="0"/>
              </a:rPr>
              <a:t>3.Multinational companies-companies that own many enterprises in    different countries</a:t>
            </a:r>
            <a:endParaRPr lang="en-US" dirty="0"/>
          </a:p>
        </p:txBody>
      </p:sp>
    </p:spTree>
    <p:extLst>
      <p:ext uri="{BB962C8B-B14F-4D97-AF65-F5344CB8AC3E}">
        <p14:creationId xmlns:p14="http://schemas.microsoft.com/office/powerpoint/2010/main" val="11475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4DB9-8144-444B-89DD-46AB7BA9FFA2}"/>
              </a:ext>
            </a:extLst>
          </p:cNvPr>
          <p:cNvSpPr>
            <a:spLocks noGrp="1"/>
          </p:cNvSpPr>
          <p:nvPr>
            <p:ph type="title"/>
          </p:nvPr>
        </p:nvSpPr>
        <p:spPr/>
        <p:txBody>
          <a:bodyPr>
            <a:normAutofit fontScale="90000"/>
          </a:bodyPr>
          <a:lstStyle/>
          <a:p>
            <a:pPr marL="457200" marR="0">
              <a:lnSpc>
                <a:spcPct val="107000"/>
              </a:lnSpc>
              <a:spcBef>
                <a:spcPts val="0"/>
              </a:spcBef>
              <a:spcAft>
                <a:spcPts val="800"/>
              </a:spcAft>
            </a:pPr>
            <a:r>
              <a:rPr lang="en-US" sz="2200" b="1" dirty="0">
                <a:latin typeface="Times New Roman" panose="02020603050405020304" pitchFamily="18" charset="0"/>
                <a:ea typeface="Calibri" panose="020F0502020204030204" pitchFamily="34" charset="0"/>
                <a:cs typeface="Arial" panose="020B0604020202020204" pitchFamily="34" charset="0"/>
              </a:rPr>
              <a:t>Foreign investment can be divided into two divisions in terms of duration (time standard):</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0E11D2E-B649-472E-B8C8-470459E52E74}"/>
              </a:ext>
            </a:extLst>
          </p:cNvPr>
          <p:cNvSpPr>
            <a:spLocks noGrp="1"/>
          </p:cNvSpPr>
          <p:nvPr>
            <p:ph idx="1"/>
          </p:nvPr>
        </p:nvSpPr>
        <p:spPr/>
        <p:txBody>
          <a:bodyPr/>
          <a:lstStyle/>
          <a:p>
            <a:r>
              <a:rPr lang="en-US" b="1" dirty="0">
                <a:latin typeface="Times New Roman" panose="02020603050405020304" pitchFamily="18" charset="0"/>
                <a:ea typeface="Calibri" panose="020F0502020204030204" pitchFamily="34" charset="0"/>
              </a:rPr>
              <a:t>I</a:t>
            </a:r>
            <a:r>
              <a:rPr lang="en-US" dirty="0">
                <a:latin typeface="Times New Roman" panose="02020603050405020304" pitchFamily="18" charset="0"/>
                <a:ea typeface="Calibri" panose="020F0502020204030204" pitchFamily="34" charset="0"/>
              </a:rPr>
              <a:t>: Short term investments.</a:t>
            </a:r>
          </a:p>
          <a:p>
            <a:r>
              <a:rPr lang="en-US" b="1" dirty="0">
                <a:latin typeface="Times New Roman" panose="02020603050405020304" pitchFamily="18" charset="0"/>
                <a:ea typeface="Calibri" panose="020F0502020204030204" pitchFamily="34" charset="0"/>
              </a:rPr>
              <a:t>II</a:t>
            </a:r>
            <a:r>
              <a:rPr lang="en-US" dirty="0">
                <a:latin typeface="Times New Roman" panose="02020603050405020304" pitchFamily="18" charset="0"/>
                <a:ea typeface="Calibri" panose="020F0502020204030204" pitchFamily="34" charset="0"/>
              </a:rPr>
              <a:t>: Long-term investments</a:t>
            </a:r>
            <a:endParaRPr lang="en-US" dirty="0"/>
          </a:p>
        </p:txBody>
      </p:sp>
    </p:spTree>
    <p:extLst>
      <p:ext uri="{BB962C8B-B14F-4D97-AF65-F5344CB8AC3E}">
        <p14:creationId xmlns:p14="http://schemas.microsoft.com/office/powerpoint/2010/main" val="289562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A01E-3A22-4CC3-9F7C-0AC77435563F}"/>
              </a:ext>
            </a:extLst>
          </p:cNvPr>
          <p:cNvSpPr>
            <a:spLocks noGrp="1"/>
          </p:cNvSpPr>
          <p:nvPr>
            <p:ph type="title"/>
          </p:nvPr>
        </p:nvSpPr>
        <p:spPr/>
        <p:txBody>
          <a:bodyPr>
            <a:normAutofit/>
          </a:bodyPr>
          <a:lstStyle/>
          <a:p>
            <a:r>
              <a:rPr lang="en-US" sz="3200" b="1" dirty="0">
                <a:latin typeface="Times New Roman" panose="02020603050405020304" pitchFamily="18" charset="0"/>
                <a:ea typeface="Calibri" panose="020F0502020204030204" pitchFamily="34" charset="0"/>
              </a:rPr>
              <a:t>Effects of foreign investment on host countries' economy</a:t>
            </a:r>
            <a:endParaRPr lang="en-US" sz="3200" dirty="0"/>
          </a:p>
        </p:txBody>
      </p:sp>
      <p:sp>
        <p:nvSpPr>
          <p:cNvPr id="3" name="Content Placeholder 2">
            <a:extLst>
              <a:ext uri="{FF2B5EF4-FFF2-40B4-BE49-F238E27FC236}">
                <a16:creationId xmlns:a16="http://schemas.microsoft.com/office/drawing/2014/main" id="{F46C423D-9960-4DD3-8055-B45739D941BD}"/>
              </a:ext>
            </a:extLst>
          </p:cNvPr>
          <p:cNvSpPr>
            <a:spLocks noGrp="1"/>
          </p:cNvSpPr>
          <p:nvPr>
            <p:ph idx="1"/>
          </p:nvPr>
        </p:nvSpPr>
        <p:spPr/>
        <p:txBody>
          <a:bodyPr/>
          <a:lstStyle/>
          <a:p>
            <a:r>
              <a:rPr lang="en-US" dirty="0">
                <a:latin typeface="Times New Roman" panose="02020603050405020304" pitchFamily="18" charset="0"/>
                <a:ea typeface="Calibri" panose="020F0502020204030204" pitchFamily="34" charset="0"/>
              </a:rPr>
              <a:t>Foreign direct investment is one of the  most important means of economic development, resulting in  the creation  of jobs and the providing  of new technology to the  country, as well as the transfer of expertise and knowledge from one country to another and the most important of these material effects is revenues</a:t>
            </a:r>
            <a:endParaRPr lang="en-US" dirty="0"/>
          </a:p>
        </p:txBody>
      </p:sp>
    </p:spTree>
    <p:extLst>
      <p:ext uri="{BB962C8B-B14F-4D97-AF65-F5344CB8AC3E}">
        <p14:creationId xmlns:p14="http://schemas.microsoft.com/office/powerpoint/2010/main" val="238425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63422-AEFF-4449-A4E3-6D85B44FC1E2}"/>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3600" b="1" dirty="0">
                <a:latin typeface="Times New Roman" panose="02020603050405020304" pitchFamily="18" charset="0"/>
                <a:ea typeface="Calibri" panose="020F0502020204030204" pitchFamily="34" charset="0"/>
                <a:cs typeface="Arial" panose="020B0604020202020204" pitchFamily="34" charset="0"/>
              </a:rPr>
              <a:t>Identification of bilateral international foreign investment agreements between the investor and the host countries</a:t>
            </a:r>
            <a:r>
              <a:rPr lang="en-US" sz="3600" dirty="0">
                <a:latin typeface="Calibri" panose="020F0502020204030204" pitchFamily="34" charset="0"/>
                <a:ea typeface="Calibri" panose="020F0502020204030204" pitchFamily="34" charset="0"/>
                <a:cs typeface="Arial" panose="020B0604020202020204" pitchFamily="34" charset="0"/>
              </a:rPr>
              <a:t>.</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A3E4022-7677-46A1-847D-0B7E37EEDBDA}"/>
              </a:ext>
            </a:extLst>
          </p:cNvPr>
          <p:cNvSpPr>
            <a:spLocks noGrp="1"/>
          </p:cNvSpPr>
          <p:nvPr>
            <p:ph idx="1"/>
          </p:nvPr>
        </p:nvSpPr>
        <p:spPr/>
        <p:txBody>
          <a:bodyPr/>
          <a:lstStyle/>
          <a:p>
            <a:pPr marL="457200" marR="0">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Employment and employees and how they are employed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Cash transfer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en-US" sz="2000" b="1" dirty="0">
                <a:latin typeface="Times New Roman" panose="02020603050405020304" pitchFamily="18" charset="0"/>
                <a:ea typeface="Calibri" panose="020F0502020204030204" pitchFamily="34" charset="0"/>
              </a:rPr>
              <a:t>  Protection from confiscation - such as expropriation</a:t>
            </a:r>
          </a:p>
          <a:p>
            <a:pPr marL="457200" marR="0">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Public interest and non-discrimination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compensation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Political violence and internal conflicts</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17372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ORDSCI Fonts">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948</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Open Sans</vt:lpstr>
      <vt:lpstr>Tahoma</vt:lpstr>
      <vt:lpstr>Times New Roman</vt:lpstr>
      <vt:lpstr>Office Theme</vt:lpstr>
      <vt:lpstr>Impact of foreign investment on Saudi Arabia's economy </vt:lpstr>
      <vt:lpstr>ABSTRACT</vt:lpstr>
      <vt:lpstr>INTRODUCTION</vt:lpstr>
      <vt:lpstr>Definition of Foreign Direct Investment FDI</vt:lpstr>
      <vt:lpstr>The types of foreign investment are</vt:lpstr>
      <vt:lpstr>The forms of foreign investment for host countries are</vt:lpstr>
      <vt:lpstr>Foreign investment can be divided into two divisions in terms of duration (time standard): </vt:lpstr>
      <vt:lpstr>Effects of foreign investment on host countries' economy</vt:lpstr>
      <vt:lpstr>Identification of bilateral international foreign investment agreements between the investor and the host countries. </vt:lpstr>
      <vt:lpstr>Impact of investment on some sectors of the economy in Saudi Arabia </vt:lpstr>
      <vt:lpstr>Foreign investment opportunities and advantages in Saudi Arabia</vt:lpstr>
      <vt:lpstr>Conclusion </vt:lpstr>
      <vt:lpstr>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Mehmed Kyuchukov</dc:creator>
  <cp:lastModifiedBy>Omar Gmhawi</cp:lastModifiedBy>
  <cp:revision>7</cp:revision>
  <dcterms:created xsi:type="dcterms:W3CDTF">2022-03-06T13:24:11Z</dcterms:created>
  <dcterms:modified xsi:type="dcterms:W3CDTF">2023-09-24T23:45:59Z</dcterms:modified>
</cp:coreProperties>
</file>