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7" r:id="rId4"/>
    <p:sldId id="258" r:id="rId5"/>
    <p:sldId id="274" r:id="rId6"/>
    <p:sldId id="275" r:id="rId7"/>
    <p:sldId id="276" r:id="rId8"/>
    <p:sldId id="277" r:id="rId9"/>
    <p:sldId id="283" r:id="rId10"/>
    <p:sldId id="280" r:id="rId11"/>
    <p:sldId id="281" r:id="rId12"/>
    <p:sldId id="259" r:id="rId13"/>
    <p:sldId id="282" r:id="rId14"/>
    <p:sldId id="285" r:id="rId15"/>
    <p:sldId id="284"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7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565"/>
  </p:normalViewPr>
  <p:slideViewPr>
    <p:cSldViewPr snapToGrid="0">
      <p:cViewPr varScale="1">
        <p:scale>
          <a:sx n="84" d="100"/>
          <a:sy n="84" d="100"/>
        </p:scale>
        <p:origin x="200"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E01-2E42-B1E4-60D3B0425B9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DE01-2E42-B1E4-60D3B0425B9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E01-2E42-B1E4-60D3B0425B9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DE01-2E42-B1E4-60D3B0425B9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E01-2E42-B1E4-60D3B0425B9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DE01-2E42-B1E4-60D3B0425B9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E01-2E42-B1E4-60D3B0425B9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DE01-2E42-B1E4-60D3B0425B9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1-DE01-2E42-B1E4-60D3B0425B9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2-DE01-2E42-B1E4-60D3B0425B9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3-DE01-2E42-B1E4-60D3B0425B95}"/>
                </c:ext>
              </c:extLst>
            </c:dLbl>
            <c:dLbl>
              <c:idx val="3"/>
              <c:layout>
                <c:manualLayout>
                  <c:x val="0"/>
                  <c:y val="0.14315536979173704"/>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BG"/>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E01-2E42-B1E4-60D3B0425B9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5-DE01-2E42-B1E4-60D3B0425B9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6-DE01-2E42-B1E4-60D3B0425B95}"/>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7-DE01-2E42-B1E4-60D3B0425B95}"/>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BG"/>
                </a:p>
              </c:txPr>
              <c:dLblPos val="outEnd"/>
              <c:showLegendKey val="0"/>
              <c:showVal val="0"/>
              <c:showCatName val="1"/>
              <c:showSerName val="0"/>
              <c:showPercent val="1"/>
              <c:showBubbleSize val="0"/>
              <c:extLst>
                <c:ext xmlns:c16="http://schemas.microsoft.com/office/drawing/2014/chart" uri="{C3380CC4-5D6E-409C-BE32-E72D297353CC}">
                  <c16:uniqueId val="{00000008-DE01-2E42-B1E4-60D3B0425B9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IT &amp; Software </c:v>
                </c:pt>
                <c:pt idx="1">
                  <c:v>Finance</c:v>
                </c:pt>
                <c:pt idx="2">
                  <c:v>Public administration </c:v>
                </c:pt>
                <c:pt idx="3">
                  <c:v>Sales and retail </c:v>
                </c:pt>
                <c:pt idx="4">
                  <c:v>Marketing and advertising</c:v>
                </c:pt>
                <c:pt idx="5">
                  <c:v>Agriculture</c:v>
                </c:pt>
                <c:pt idx="6">
                  <c:v>Manufacturing</c:v>
                </c:pt>
                <c:pt idx="7">
                  <c:v>Healthcare</c:v>
                </c:pt>
              </c:strCache>
            </c:strRef>
          </c:cat>
          <c:val>
            <c:numRef>
              <c:f>Sheet1!$B$2:$B$9</c:f>
              <c:numCache>
                <c:formatCode>0.0%</c:formatCode>
                <c:ptCount val="8"/>
                <c:pt idx="0">
                  <c:v>0.28599999999999998</c:v>
                </c:pt>
                <c:pt idx="1">
                  <c:v>0.23599999999999999</c:v>
                </c:pt>
                <c:pt idx="2">
                  <c:v>0.14299999999999999</c:v>
                </c:pt>
                <c:pt idx="3">
                  <c:v>0.14299999999999999</c:v>
                </c:pt>
                <c:pt idx="4">
                  <c:v>4.8000000000000001E-2</c:v>
                </c:pt>
                <c:pt idx="5">
                  <c:v>4.8000000000000001E-2</c:v>
                </c:pt>
                <c:pt idx="6">
                  <c:v>4.8000000000000001E-2</c:v>
                </c:pt>
                <c:pt idx="7">
                  <c:v>4.8000000000000001E-2</c:v>
                </c:pt>
              </c:numCache>
            </c:numRef>
          </c:val>
          <c:extLst>
            <c:ext xmlns:c16="http://schemas.microsoft.com/office/drawing/2014/chart" uri="{C3380CC4-5D6E-409C-BE32-E72D297353CC}">
              <c16:uniqueId val="{00000000-DE01-2E42-B1E4-60D3B0425B9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Have you noticed a digital shift of your workplace in the past 3 years? 2</c:v>
                </c:pt>
              </c:strCache>
            </c:strRef>
          </c:tx>
          <c:explosion val="9"/>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1BD-F944-BBD7-F365926ECFD9}"/>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2-61BD-F944-BBD7-F365926ECFD9}"/>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BG"/>
                </a:p>
              </c:txPr>
              <c:dLblPos val="inEnd"/>
              <c:showLegendKey val="0"/>
              <c:showVal val="0"/>
              <c:showCatName val="1"/>
              <c:showSerName val="0"/>
              <c:showPercent val="1"/>
              <c:showBubbleSize val="0"/>
              <c:extLst>
                <c:ext xmlns:c16="http://schemas.microsoft.com/office/drawing/2014/chart" uri="{C3380CC4-5D6E-409C-BE32-E72D297353CC}">
                  <c16:uniqueId val="{00000001-61BD-F944-BBD7-F365926ECFD9}"/>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BG"/>
                </a:p>
              </c:txPr>
              <c:dLblPos val="inEnd"/>
              <c:showLegendKey val="0"/>
              <c:showVal val="0"/>
              <c:showCatName val="1"/>
              <c:showSerName val="0"/>
              <c:showPercent val="1"/>
              <c:showBubbleSize val="0"/>
              <c:extLst>
                <c:ext xmlns:c16="http://schemas.microsoft.com/office/drawing/2014/chart" uri="{C3380CC4-5D6E-409C-BE32-E72D297353CC}">
                  <c16:uniqueId val="{00000002-61BD-F944-BBD7-F365926ECFD9}"/>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c:formatCode>
                <c:ptCount val="2"/>
                <c:pt idx="0">
                  <c:v>0.92900000000000005</c:v>
                </c:pt>
                <c:pt idx="1">
                  <c:v>7.0999999999999994E-2</c:v>
                </c:pt>
              </c:numCache>
            </c:numRef>
          </c:val>
          <c:extLst>
            <c:ext xmlns:c16="http://schemas.microsoft.com/office/drawing/2014/chart" uri="{C3380CC4-5D6E-409C-BE32-E72D297353CC}">
              <c16:uniqueId val="{00000000-61BD-F944-BBD7-F365926ECFD9}"/>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931-E346-8D10-F38FA0EB0DD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931-E346-8D10-F38FA0EB0DD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931-E346-8D10-F38FA0EB0DD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BG"/>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I am not sure</c:v>
                </c:pt>
              </c:strCache>
            </c:strRef>
          </c:cat>
          <c:val>
            <c:numRef>
              <c:f>Sheet1!$B$2:$B$4</c:f>
              <c:numCache>
                <c:formatCode>0.0%</c:formatCode>
                <c:ptCount val="3"/>
                <c:pt idx="0">
                  <c:v>0.61899999999999999</c:v>
                </c:pt>
                <c:pt idx="1">
                  <c:v>0.33300000000000002</c:v>
                </c:pt>
                <c:pt idx="2">
                  <c:v>4.2999999999999997E-2</c:v>
                </c:pt>
              </c:numCache>
            </c:numRef>
          </c:val>
          <c:extLst>
            <c:ext xmlns:c16="http://schemas.microsoft.com/office/drawing/2014/chart" uri="{C3380CC4-5D6E-409C-BE32-E72D297353CC}">
              <c16:uniqueId val="{00000000-99DA-C14D-9828-CF53A72898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Beginner </c:v>
                </c:pt>
                <c:pt idx="1">
                  <c:v>Advanced beginner</c:v>
                </c:pt>
                <c:pt idx="2">
                  <c:v>Competent</c:v>
                </c:pt>
                <c:pt idx="3">
                  <c:v>Proficient</c:v>
                </c:pt>
                <c:pt idx="4">
                  <c:v>Expert</c:v>
                </c:pt>
              </c:strCache>
            </c:strRef>
          </c:cat>
          <c:val>
            <c:numRef>
              <c:f>Sheet1!$B$2:$B$6</c:f>
              <c:numCache>
                <c:formatCode>0.0%</c:formatCode>
                <c:ptCount val="5"/>
                <c:pt idx="0">
                  <c:v>4.8000000000000001E-2</c:v>
                </c:pt>
                <c:pt idx="1">
                  <c:v>0</c:v>
                </c:pt>
                <c:pt idx="2">
                  <c:v>0.16700000000000001</c:v>
                </c:pt>
                <c:pt idx="3">
                  <c:v>0.5</c:v>
                </c:pt>
                <c:pt idx="4">
                  <c:v>0.28599999999999998</c:v>
                </c:pt>
              </c:numCache>
            </c:numRef>
          </c:val>
          <c:extLst>
            <c:ext xmlns:c16="http://schemas.microsoft.com/office/drawing/2014/chart" uri="{C3380CC4-5D6E-409C-BE32-E72D297353CC}">
              <c16:uniqueId val="{00000000-DE78-E340-A7BC-04EAA4F86BB0}"/>
            </c:ext>
          </c:extLst>
        </c:ser>
        <c:dLbls>
          <c:showLegendKey val="0"/>
          <c:showVal val="0"/>
          <c:showCatName val="0"/>
          <c:showSerName val="0"/>
          <c:showPercent val="0"/>
          <c:showBubbleSize val="0"/>
        </c:dLbls>
        <c:gapWidth val="219"/>
        <c:overlap val="-27"/>
        <c:axId val="447110912"/>
        <c:axId val="1471847295"/>
      </c:barChart>
      <c:catAx>
        <c:axId val="4471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G"/>
          </a:p>
        </c:txPr>
        <c:crossAx val="1471847295"/>
        <c:crosses val="autoZero"/>
        <c:auto val="1"/>
        <c:lblAlgn val="ctr"/>
        <c:lblOffset val="100"/>
        <c:noMultiLvlLbl val="0"/>
      </c:catAx>
      <c:valAx>
        <c:axId val="14718472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G"/>
          </a:p>
        </c:txPr>
        <c:crossAx val="44711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BG"/>
        </a:p>
      </c:txPr>
    </c:title>
    <c:autoTitleDeleted val="0"/>
    <c:plotArea>
      <c:layout/>
      <c:barChart>
        <c:barDir val="bar"/>
        <c:grouping val="stacked"/>
        <c:varyColors val="0"/>
        <c:ser>
          <c:idx val="0"/>
          <c:order val="0"/>
          <c:tx>
            <c:strRef>
              <c:f>Sheet1!$B$1</c:f>
              <c:strCache>
                <c:ptCount val="1"/>
                <c:pt idx="0">
                  <c:v>Digital transformation of HR software tools used by Bulgarian organizations </c:v>
                </c:pt>
              </c:strCache>
            </c:strRef>
          </c:tx>
          <c:spPr>
            <a:solidFill>
              <a:schemeClr val="accent1"/>
            </a:solidFill>
            <a:ln>
              <a:noFill/>
            </a:ln>
            <a:effectLst/>
          </c:spPr>
          <c:invertIfNegative val="0"/>
          <c:cat>
            <c:strRef>
              <c:f>Sheet1!$A$2:$A$10</c:f>
              <c:strCache>
                <c:ptCount val="9"/>
                <c:pt idx="0">
                  <c:v>Digital Adoption Platforms</c:v>
                </c:pt>
                <c:pt idx="1">
                  <c:v>Robotic Process Automation</c:v>
                </c:pt>
                <c:pt idx="2">
                  <c:v>Cloud Computing</c:v>
                </c:pt>
                <c:pt idx="3">
                  <c:v>Applicant Tracking Software</c:v>
                </c:pt>
                <c:pt idx="4">
                  <c:v>Performance Management Software Tools</c:v>
                </c:pt>
                <c:pt idx="5">
                  <c:v>Chatbots</c:v>
                </c:pt>
                <c:pt idx="6">
                  <c:v>Communication tools </c:v>
                </c:pt>
                <c:pt idx="7">
                  <c:v>CRM tools</c:v>
                </c:pt>
                <c:pt idx="8">
                  <c:v>Cloud storage</c:v>
                </c:pt>
              </c:strCache>
            </c:strRef>
          </c:cat>
          <c:val>
            <c:numRef>
              <c:f>Sheet1!$B$2:$B$10</c:f>
              <c:numCache>
                <c:formatCode>General</c:formatCode>
                <c:ptCount val="9"/>
                <c:pt idx="0">
                  <c:v>8</c:v>
                </c:pt>
                <c:pt idx="1">
                  <c:v>6</c:v>
                </c:pt>
                <c:pt idx="2">
                  <c:v>8</c:v>
                </c:pt>
                <c:pt idx="3">
                  <c:v>1</c:v>
                </c:pt>
                <c:pt idx="4">
                  <c:v>7</c:v>
                </c:pt>
                <c:pt idx="5">
                  <c:v>5</c:v>
                </c:pt>
                <c:pt idx="6">
                  <c:v>27</c:v>
                </c:pt>
                <c:pt idx="7">
                  <c:v>11</c:v>
                </c:pt>
                <c:pt idx="8">
                  <c:v>21</c:v>
                </c:pt>
              </c:numCache>
            </c:numRef>
          </c:val>
          <c:extLst>
            <c:ext xmlns:c16="http://schemas.microsoft.com/office/drawing/2014/chart" uri="{C3380CC4-5D6E-409C-BE32-E72D297353CC}">
              <c16:uniqueId val="{00000000-F4F0-BB45-8654-6FFD6E7CE6A0}"/>
            </c:ext>
          </c:extLst>
        </c:ser>
        <c:dLbls>
          <c:showLegendKey val="0"/>
          <c:showVal val="0"/>
          <c:showCatName val="0"/>
          <c:showSerName val="0"/>
          <c:showPercent val="0"/>
          <c:showBubbleSize val="0"/>
        </c:dLbls>
        <c:gapWidth val="150"/>
        <c:overlap val="100"/>
        <c:axId val="1942934303"/>
        <c:axId val="1942935951"/>
      </c:barChart>
      <c:catAx>
        <c:axId val="1942934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G"/>
          </a:p>
        </c:txPr>
        <c:crossAx val="1942935951"/>
        <c:crosses val="autoZero"/>
        <c:auto val="1"/>
        <c:lblAlgn val="ctr"/>
        <c:lblOffset val="100"/>
        <c:noMultiLvlLbl val="0"/>
      </c:catAx>
      <c:valAx>
        <c:axId val="19429359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G"/>
          </a:p>
        </c:txPr>
        <c:crossAx val="1942934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Lack of digital eduction on manager's side</c:v>
                </c:pt>
                <c:pt idx="1">
                  <c:v>Expectations for rapid change</c:v>
                </c:pt>
                <c:pt idx="2">
                  <c:v>Insuficient budgeting for DT</c:v>
                </c:pt>
                <c:pt idx="3">
                  <c:v>Resistance to change</c:v>
                </c:pt>
                <c:pt idx="4">
                  <c:v>Lack of digital talent</c:v>
                </c:pt>
                <c:pt idx="5">
                  <c:v>Unclear strategy</c:v>
                </c:pt>
                <c:pt idx="6">
                  <c:v>I have not faced any challenges</c:v>
                </c:pt>
              </c:strCache>
            </c:strRef>
          </c:cat>
          <c:val>
            <c:numRef>
              <c:f>Sheet1!$B$2:$B$8</c:f>
              <c:numCache>
                <c:formatCode>General</c:formatCode>
                <c:ptCount val="7"/>
                <c:pt idx="0">
                  <c:v>12</c:v>
                </c:pt>
                <c:pt idx="1">
                  <c:v>10</c:v>
                </c:pt>
                <c:pt idx="2">
                  <c:v>10</c:v>
                </c:pt>
                <c:pt idx="3">
                  <c:v>16</c:v>
                </c:pt>
                <c:pt idx="4">
                  <c:v>4</c:v>
                </c:pt>
                <c:pt idx="5">
                  <c:v>7</c:v>
                </c:pt>
                <c:pt idx="6">
                  <c:v>11</c:v>
                </c:pt>
              </c:numCache>
            </c:numRef>
          </c:val>
          <c:extLst>
            <c:ext xmlns:c16="http://schemas.microsoft.com/office/drawing/2014/chart" uri="{C3380CC4-5D6E-409C-BE32-E72D297353CC}">
              <c16:uniqueId val="{00000000-101C-0049-BC2F-ECDA2E5E8F12}"/>
            </c:ext>
          </c:extLst>
        </c:ser>
        <c:dLbls>
          <c:showLegendKey val="0"/>
          <c:showVal val="0"/>
          <c:showCatName val="0"/>
          <c:showSerName val="0"/>
          <c:showPercent val="0"/>
          <c:showBubbleSize val="0"/>
        </c:dLbls>
        <c:gapWidth val="182"/>
        <c:axId val="849688848"/>
        <c:axId val="612339520"/>
      </c:barChart>
      <c:catAx>
        <c:axId val="849688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G"/>
          </a:p>
        </c:txPr>
        <c:crossAx val="612339520"/>
        <c:crosses val="autoZero"/>
        <c:auto val="1"/>
        <c:lblAlgn val="ctr"/>
        <c:lblOffset val="100"/>
        <c:noMultiLvlLbl val="0"/>
      </c:catAx>
      <c:valAx>
        <c:axId val="612339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G"/>
          </a:p>
        </c:txPr>
        <c:crossAx val="84968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9"/>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2BE9-7D4A-8C21-DBC50F95FF5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2BE9-7D4A-8C21-DBC50F95FF5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2BE9-7D4A-8C21-DBC50F95FF57}"/>
              </c:ext>
            </c:extLst>
          </c:dPt>
          <c:cat>
            <c:strRef>
              <c:f>Sheet1!$A$2:$A$4</c:f>
              <c:strCache>
                <c:ptCount val="3"/>
                <c:pt idx="0">
                  <c:v>Yes</c:v>
                </c:pt>
                <c:pt idx="1">
                  <c:v>No</c:v>
                </c:pt>
                <c:pt idx="2">
                  <c:v>I am not sure</c:v>
                </c:pt>
              </c:strCache>
            </c:strRef>
          </c:cat>
          <c:val>
            <c:numRef>
              <c:f>Sheet1!$B$2:$B$4</c:f>
              <c:numCache>
                <c:formatCode>0.0%</c:formatCode>
                <c:ptCount val="3"/>
                <c:pt idx="0">
                  <c:v>0.42899999999999999</c:v>
                </c:pt>
                <c:pt idx="1">
                  <c:v>0.31</c:v>
                </c:pt>
                <c:pt idx="2">
                  <c:v>0.26200000000000001</c:v>
                </c:pt>
              </c:numCache>
            </c:numRef>
          </c:val>
          <c:extLst>
            <c:ext xmlns:c16="http://schemas.microsoft.com/office/drawing/2014/chart" uri="{C3380CC4-5D6E-409C-BE32-E72D297353CC}">
              <c16:uniqueId val="{00000000-0688-A146-9FE5-41B49BAE901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89189-D5F8-42F8-AD9B-4C857F382275}"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AE953D2-29D1-4E96-8BA2-36A9F0EDA038}">
      <dgm:prSet/>
      <dgm:spPr/>
      <dgm:t>
        <a:bodyPr/>
        <a:lstStyle/>
        <a:p>
          <a:pPr algn="ctr"/>
          <a:r>
            <a:rPr lang="en-GB" i="1" dirty="0"/>
            <a:t>Disruptive digital transformation</a:t>
          </a:r>
          <a:endParaRPr lang="en-US" dirty="0"/>
        </a:p>
      </dgm:t>
    </dgm:pt>
    <dgm:pt modelId="{68BC8868-21F8-47C1-BB04-81D57106D6B3}" type="parTrans" cxnId="{84118E2C-3C75-44E4-9235-E137B3A37406}">
      <dgm:prSet/>
      <dgm:spPr/>
      <dgm:t>
        <a:bodyPr/>
        <a:lstStyle/>
        <a:p>
          <a:endParaRPr lang="en-US"/>
        </a:p>
      </dgm:t>
    </dgm:pt>
    <dgm:pt modelId="{28D78743-D636-457B-BA43-DFC43B5F3816}" type="sibTrans" cxnId="{84118E2C-3C75-44E4-9235-E137B3A37406}">
      <dgm:prSet/>
      <dgm:spPr/>
      <dgm:t>
        <a:bodyPr/>
        <a:lstStyle/>
        <a:p>
          <a:endParaRPr lang="en-US"/>
        </a:p>
      </dgm:t>
    </dgm:pt>
    <dgm:pt modelId="{8FE8125E-52B0-4208-8F10-3FD8203C14A9}">
      <dgm:prSet/>
      <dgm:spPr/>
      <dgm:t>
        <a:bodyPr/>
        <a:lstStyle/>
        <a:p>
          <a:pPr algn="ctr"/>
          <a:r>
            <a:rPr lang="en-GB" i="1" dirty="0"/>
            <a:t>Business model led digital transformation</a:t>
          </a:r>
          <a:endParaRPr lang="en-US" dirty="0"/>
        </a:p>
      </dgm:t>
    </dgm:pt>
    <dgm:pt modelId="{F77B719E-E211-43CC-ADD1-3C1D791B2142}" type="parTrans" cxnId="{A10264CA-E61B-48E9-8C40-B61653E73559}">
      <dgm:prSet/>
      <dgm:spPr/>
      <dgm:t>
        <a:bodyPr/>
        <a:lstStyle/>
        <a:p>
          <a:endParaRPr lang="en-US"/>
        </a:p>
      </dgm:t>
    </dgm:pt>
    <dgm:pt modelId="{64CE04D7-7BB8-4126-A883-0DDF7E830C97}" type="sibTrans" cxnId="{A10264CA-E61B-48E9-8C40-B61653E73559}">
      <dgm:prSet/>
      <dgm:spPr/>
      <dgm:t>
        <a:bodyPr/>
        <a:lstStyle/>
        <a:p>
          <a:endParaRPr lang="en-US"/>
        </a:p>
      </dgm:t>
    </dgm:pt>
    <dgm:pt modelId="{BA7791C5-D6B5-42C8-8665-2B26D00FEB3B}">
      <dgm:prSet/>
      <dgm:spPr/>
      <dgm:t>
        <a:bodyPr/>
        <a:lstStyle/>
        <a:p>
          <a:pPr algn="ctr"/>
          <a:r>
            <a:rPr lang="en-GB" i="1" dirty="0"/>
            <a:t>Technology led digital transformation</a:t>
          </a:r>
          <a:endParaRPr lang="en-US" dirty="0"/>
        </a:p>
      </dgm:t>
    </dgm:pt>
    <dgm:pt modelId="{F94ABBD4-47FD-4C70-ACE6-B523CB81D302}" type="parTrans" cxnId="{9CADF3E2-707C-4824-8230-ECA365EF2B29}">
      <dgm:prSet/>
      <dgm:spPr/>
      <dgm:t>
        <a:bodyPr/>
        <a:lstStyle/>
        <a:p>
          <a:endParaRPr lang="en-US"/>
        </a:p>
      </dgm:t>
    </dgm:pt>
    <dgm:pt modelId="{8A24D10A-F4F7-41BC-8A4B-B31619FD5E84}" type="sibTrans" cxnId="{9CADF3E2-707C-4824-8230-ECA365EF2B29}">
      <dgm:prSet/>
      <dgm:spPr/>
      <dgm:t>
        <a:bodyPr/>
        <a:lstStyle/>
        <a:p>
          <a:endParaRPr lang="en-US"/>
        </a:p>
      </dgm:t>
    </dgm:pt>
    <dgm:pt modelId="{3002B454-CE3D-4E54-BFE2-F156980F7D63}">
      <dgm:prSet/>
      <dgm:spPr/>
      <dgm:t>
        <a:bodyPr/>
        <a:lstStyle/>
        <a:p>
          <a:pPr algn="ctr"/>
          <a:r>
            <a:rPr lang="en-GB" i="1" dirty="0"/>
            <a:t>Proud to be </a:t>
          </a:r>
          <a:r>
            <a:rPr lang="en-GB" i="1" dirty="0" err="1"/>
            <a:t>analog</a:t>
          </a:r>
          <a:endParaRPr lang="en-US" dirty="0"/>
        </a:p>
      </dgm:t>
    </dgm:pt>
    <dgm:pt modelId="{22137163-319F-4074-93DA-0A0553094771}" type="sibTrans" cxnId="{4A66A984-AEF7-4C24-AB6E-232AF6004548}">
      <dgm:prSet/>
      <dgm:spPr/>
      <dgm:t>
        <a:bodyPr/>
        <a:lstStyle/>
        <a:p>
          <a:endParaRPr lang="en-US"/>
        </a:p>
      </dgm:t>
    </dgm:pt>
    <dgm:pt modelId="{E3C67ACB-A189-41CE-BD9A-0719DF2D1B40}" type="parTrans" cxnId="{4A66A984-AEF7-4C24-AB6E-232AF6004548}">
      <dgm:prSet/>
      <dgm:spPr/>
      <dgm:t>
        <a:bodyPr/>
        <a:lstStyle/>
        <a:p>
          <a:endParaRPr lang="en-US"/>
        </a:p>
      </dgm:t>
    </dgm:pt>
    <dgm:pt modelId="{B7AA6D55-C498-FB45-A444-D21D37D626CF}" type="pres">
      <dgm:prSet presAssocID="{25D89189-D5F8-42F8-AD9B-4C857F382275}" presName="linear" presStyleCnt="0">
        <dgm:presLayoutVars>
          <dgm:animLvl val="lvl"/>
          <dgm:resizeHandles val="exact"/>
        </dgm:presLayoutVars>
      </dgm:prSet>
      <dgm:spPr/>
    </dgm:pt>
    <dgm:pt modelId="{C7B05384-8032-D64A-AB23-45E638F6A767}" type="pres">
      <dgm:prSet presAssocID="{AAE953D2-29D1-4E96-8BA2-36A9F0EDA038}" presName="parentText" presStyleLbl="node1" presStyleIdx="0" presStyleCnt="4">
        <dgm:presLayoutVars>
          <dgm:chMax val="0"/>
          <dgm:bulletEnabled val="1"/>
        </dgm:presLayoutVars>
      </dgm:prSet>
      <dgm:spPr/>
    </dgm:pt>
    <dgm:pt modelId="{55CD0F58-7F44-044D-AD37-D5CEAE2EA3FF}" type="pres">
      <dgm:prSet presAssocID="{28D78743-D636-457B-BA43-DFC43B5F3816}" presName="spacer" presStyleCnt="0"/>
      <dgm:spPr/>
    </dgm:pt>
    <dgm:pt modelId="{E2F51EBC-6C23-4048-BAAA-50DDB0C35FF2}" type="pres">
      <dgm:prSet presAssocID="{8FE8125E-52B0-4208-8F10-3FD8203C14A9}" presName="parentText" presStyleLbl="node1" presStyleIdx="1" presStyleCnt="4">
        <dgm:presLayoutVars>
          <dgm:chMax val="0"/>
          <dgm:bulletEnabled val="1"/>
        </dgm:presLayoutVars>
      </dgm:prSet>
      <dgm:spPr/>
    </dgm:pt>
    <dgm:pt modelId="{01C01EA9-F59F-C347-BC18-AC5F6C1299DB}" type="pres">
      <dgm:prSet presAssocID="{64CE04D7-7BB8-4126-A883-0DDF7E830C97}" presName="spacer" presStyleCnt="0"/>
      <dgm:spPr/>
    </dgm:pt>
    <dgm:pt modelId="{E9F6D6E3-E312-194E-9723-25C6B60E17BF}" type="pres">
      <dgm:prSet presAssocID="{BA7791C5-D6B5-42C8-8665-2B26D00FEB3B}" presName="parentText" presStyleLbl="node1" presStyleIdx="2" presStyleCnt="4">
        <dgm:presLayoutVars>
          <dgm:chMax val="0"/>
          <dgm:bulletEnabled val="1"/>
        </dgm:presLayoutVars>
      </dgm:prSet>
      <dgm:spPr/>
    </dgm:pt>
    <dgm:pt modelId="{338C1919-8E1F-BF46-A104-71EFC58E78A0}" type="pres">
      <dgm:prSet presAssocID="{8A24D10A-F4F7-41BC-8A4B-B31619FD5E84}" presName="spacer" presStyleCnt="0"/>
      <dgm:spPr/>
    </dgm:pt>
    <dgm:pt modelId="{E00B2160-8723-BE44-9BD5-2A27AD2ECDCA}" type="pres">
      <dgm:prSet presAssocID="{3002B454-CE3D-4E54-BFE2-F156980F7D63}" presName="parentText" presStyleLbl="node1" presStyleIdx="3" presStyleCnt="4">
        <dgm:presLayoutVars>
          <dgm:chMax val="0"/>
          <dgm:bulletEnabled val="1"/>
        </dgm:presLayoutVars>
      </dgm:prSet>
      <dgm:spPr/>
    </dgm:pt>
  </dgm:ptLst>
  <dgm:cxnLst>
    <dgm:cxn modelId="{84118E2C-3C75-44E4-9235-E137B3A37406}" srcId="{25D89189-D5F8-42F8-AD9B-4C857F382275}" destId="{AAE953D2-29D1-4E96-8BA2-36A9F0EDA038}" srcOrd="0" destOrd="0" parTransId="{68BC8868-21F8-47C1-BB04-81D57106D6B3}" sibTransId="{28D78743-D636-457B-BA43-DFC43B5F3816}"/>
    <dgm:cxn modelId="{74DA5232-8473-EA4E-8959-56FB22FB4940}" type="presOf" srcId="{3002B454-CE3D-4E54-BFE2-F156980F7D63}" destId="{E00B2160-8723-BE44-9BD5-2A27AD2ECDCA}" srcOrd="0" destOrd="0" presId="urn:microsoft.com/office/officeart/2005/8/layout/vList2"/>
    <dgm:cxn modelId="{4A66A984-AEF7-4C24-AB6E-232AF6004548}" srcId="{25D89189-D5F8-42F8-AD9B-4C857F382275}" destId="{3002B454-CE3D-4E54-BFE2-F156980F7D63}" srcOrd="3" destOrd="0" parTransId="{E3C67ACB-A189-41CE-BD9A-0719DF2D1B40}" sibTransId="{22137163-319F-4074-93DA-0A0553094771}"/>
    <dgm:cxn modelId="{A10264CA-E61B-48E9-8C40-B61653E73559}" srcId="{25D89189-D5F8-42F8-AD9B-4C857F382275}" destId="{8FE8125E-52B0-4208-8F10-3FD8203C14A9}" srcOrd="1" destOrd="0" parTransId="{F77B719E-E211-43CC-ADD1-3C1D791B2142}" sibTransId="{64CE04D7-7BB8-4126-A883-0DDF7E830C97}"/>
    <dgm:cxn modelId="{2B5CF2D1-97FE-264A-BDB9-896E39AC747D}" type="presOf" srcId="{8FE8125E-52B0-4208-8F10-3FD8203C14A9}" destId="{E2F51EBC-6C23-4048-BAAA-50DDB0C35FF2}" srcOrd="0" destOrd="0" presId="urn:microsoft.com/office/officeart/2005/8/layout/vList2"/>
    <dgm:cxn modelId="{9CADF3E2-707C-4824-8230-ECA365EF2B29}" srcId="{25D89189-D5F8-42F8-AD9B-4C857F382275}" destId="{BA7791C5-D6B5-42C8-8665-2B26D00FEB3B}" srcOrd="2" destOrd="0" parTransId="{F94ABBD4-47FD-4C70-ACE6-B523CB81D302}" sibTransId="{8A24D10A-F4F7-41BC-8A4B-B31619FD5E84}"/>
    <dgm:cxn modelId="{91F33BEA-BF99-2D4F-8239-DD1BBEC2F1E5}" type="presOf" srcId="{BA7791C5-D6B5-42C8-8665-2B26D00FEB3B}" destId="{E9F6D6E3-E312-194E-9723-25C6B60E17BF}" srcOrd="0" destOrd="0" presId="urn:microsoft.com/office/officeart/2005/8/layout/vList2"/>
    <dgm:cxn modelId="{D5C4F1EB-A400-9F4B-8C69-273DA6522B9B}" type="presOf" srcId="{AAE953D2-29D1-4E96-8BA2-36A9F0EDA038}" destId="{C7B05384-8032-D64A-AB23-45E638F6A767}" srcOrd="0" destOrd="0" presId="urn:microsoft.com/office/officeart/2005/8/layout/vList2"/>
    <dgm:cxn modelId="{69D07CEC-8667-EE48-BEE9-D3F7011387BD}" type="presOf" srcId="{25D89189-D5F8-42F8-AD9B-4C857F382275}" destId="{B7AA6D55-C498-FB45-A444-D21D37D626CF}" srcOrd="0" destOrd="0" presId="urn:microsoft.com/office/officeart/2005/8/layout/vList2"/>
    <dgm:cxn modelId="{2009764B-5725-4E42-873A-7F4CC87B314A}" type="presParOf" srcId="{B7AA6D55-C498-FB45-A444-D21D37D626CF}" destId="{C7B05384-8032-D64A-AB23-45E638F6A767}" srcOrd="0" destOrd="0" presId="urn:microsoft.com/office/officeart/2005/8/layout/vList2"/>
    <dgm:cxn modelId="{88B633F7-5B02-F141-B620-F858F7FD970F}" type="presParOf" srcId="{B7AA6D55-C498-FB45-A444-D21D37D626CF}" destId="{55CD0F58-7F44-044D-AD37-D5CEAE2EA3FF}" srcOrd="1" destOrd="0" presId="urn:microsoft.com/office/officeart/2005/8/layout/vList2"/>
    <dgm:cxn modelId="{ACF3C5CB-D9C8-DD49-9E52-79F85F4B07B8}" type="presParOf" srcId="{B7AA6D55-C498-FB45-A444-D21D37D626CF}" destId="{E2F51EBC-6C23-4048-BAAA-50DDB0C35FF2}" srcOrd="2" destOrd="0" presId="urn:microsoft.com/office/officeart/2005/8/layout/vList2"/>
    <dgm:cxn modelId="{1FA23A98-88DA-F945-9E60-B5CA45DEC5A3}" type="presParOf" srcId="{B7AA6D55-C498-FB45-A444-D21D37D626CF}" destId="{01C01EA9-F59F-C347-BC18-AC5F6C1299DB}" srcOrd="3" destOrd="0" presId="urn:microsoft.com/office/officeart/2005/8/layout/vList2"/>
    <dgm:cxn modelId="{C2344F22-206A-5142-B22E-9CC1D6C71608}" type="presParOf" srcId="{B7AA6D55-C498-FB45-A444-D21D37D626CF}" destId="{E9F6D6E3-E312-194E-9723-25C6B60E17BF}" srcOrd="4" destOrd="0" presId="urn:microsoft.com/office/officeart/2005/8/layout/vList2"/>
    <dgm:cxn modelId="{EC98FE39-0E09-F343-84F7-089F9D01AD75}" type="presParOf" srcId="{B7AA6D55-C498-FB45-A444-D21D37D626CF}" destId="{338C1919-8E1F-BF46-A104-71EFC58E78A0}" srcOrd="5" destOrd="0" presId="urn:microsoft.com/office/officeart/2005/8/layout/vList2"/>
    <dgm:cxn modelId="{B6C17DB4-DAFD-F344-B940-1C7E5E746D30}" type="presParOf" srcId="{B7AA6D55-C498-FB45-A444-D21D37D626CF}" destId="{E00B2160-8723-BE44-9BD5-2A27AD2ECDCA}"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EF6AC-5F21-4443-B7A7-F060CDB6FEAE}" type="doc">
      <dgm:prSet loTypeId="urn:microsoft.com/office/officeart/2005/8/layout/hProcess6" loCatId="list" qsTypeId="urn:microsoft.com/office/officeart/2005/8/quickstyle/simple1" qsCatId="simple" csTypeId="urn:microsoft.com/office/officeart/2005/8/colors/accent1_2" csCatId="accent1" phldr="1"/>
      <dgm:spPr/>
      <dgm:t>
        <a:bodyPr/>
        <a:lstStyle/>
        <a:p>
          <a:endParaRPr lang="en-GB"/>
        </a:p>
      </dgm:t>
    </dgm:pt>
    <dgm:pt modelId="{E64D529E-0D21-1647-87F2-5DB67E754C86}">
      <dgm:prSet phldrT="[Text]"/>
      <dgm:spPr/>
      <dgm:t>
        <a:bodyPr/>
        <a:lstStyle/>
        <a:p>
          <a:r>
            <a:rPr lang="en-GB" dirty="0"/>
            <a:t>2017</a:t>
          </a:r>
        </a:p>
      </dgm:t>
    </dgm:pt>
    <dgm:pt modelId="{CBA5DD5C-493E-7040-B4C9-A12D318201F2}" type="parTrans" cxnId="{F8083F4B-A858-684E-9112-E11CBAB78D54}">
      <dgm:prSet/>
      <dgm:spPr/>
      <dgm:t>
        <a:bodyPr/>
        <a:lstStyle/>
        <a:p>
          <a:endParaRPr lang="en-GB"/>
        </a:p>
      </dgm:t>
    </dgm:pt>
    <dgm:pt modelId="{15FF6721-0478-B741-A571-536B56D444C8}" type="sibTrans" cxnId="{F8083F4B-A858-684E-9112-E11CBAB78D54}">
      <dgm:prSet/>
      <dgm:spPr/>
      <dgm:t>
        <a:bodyPr/>
        <a:lstStyle/>
        <a:p>
          <a:endParaRPr lang="en-GB"/>
        </a:p>
      </dgm:t>
    </dgm:pt>
    <dgm:pt modelId="{08FB7463-875C-8741-8AFC-CCB927AC9F18}">
      <dgm:prSet phldrT="[Text]"/>
      <dgm:spPr/>
      <dgm:t>
        <a:bodyPr/>
        <a:lstStyle/>
        <a:p>
          <a:r>
            <a:rPr lang="en-GB" dirty="0"/>
            <a:t>26</a:t>
          </a:r>
          <a:r>
            <a:rPr lang="en-GB" baseline="30000" dirty="0"/>
            <a:t>th</a:t>
          </a:r>
          <a:r>
            <a:rPr lang="en-GB" dirty="0"/>
            <a:t> place </a:t>
          </a:r>
        </a:p>
      </dgm:t>
    </dgm:pt>
    <dgm:pt modelId="{C07EC259-C2A3-3341-897D-2D7E4865B726}" type="parTrans" cxnId="{7CD49A25-9E5B-D444-AF23-B9E063C82C4F}">
      <dgm:prSet/>
      <dgm:spPr/>
      <dgm:t>
        <a:bodyPr/>
        <a:lstStyle/>
        <a:p>
          <a:endParaRPr lang="en-GB"/>
        </a:p>
      </dgm:t>
    </dgm:pt>
    <dgm:pt modelId="{82FBFA30-09FD-574A-8188-724BA2626CBE}" type="sibTrans" cxnId="{7CD49A25-9E5B-D444-AF23-B9E063C82C4F}">
      <dgm:prSet/>
      <dgm:spPr/>
      <dgm:t>
        <a:bodyPr/>
        <a:lstStyle/>
        <a:p>
          <a:endParaRPr lang="en-GB"/>
        </a:p>
      </dgm:t>
    </dgm:pt>
    <dgm:pt modelId="{C4BE1BC4-314A-F547-BE17-702C3F171E85}">
      <dgm:prSet phldrT="[Text]"/>
      <dgm:spPr/>
      <dgm:t>
        <a:bodyPr/>
        <a:lstStyle/>
        <a:p>
          <a:r>
            <a:rPr lang="en-GB" dirty="0"/>
            <a:t>2018</a:t>
          </a:r>
        </a:p>
      </dgm:t>
    </dgm:pt>
    <dgm:pt modelId="{08DDDBE4-3809-0540-B932-341E702D8AB8}" type="parTrans" cxnId="{9948A9C9-1C6A-F447-B0D7-5A5E408189F9}">
      <dgm:prSet/>
      <dgm:spPr/>
      <dgm:t>
        <a:bodyPr/>
        <a:lstStyle/>
        <a:p>
          <a:endParaRPr lang="en-GB"/>
        </a:p>
      </dgm:t>
    </dgm:pt>
    <dgm:pt modelId="{FE01C507-2805-8E4D-965D-DDE7BE74DAC8}" type="sibTrans" cxnId="{9948A9C9-1C6A-F447-B0D7-5A5E408189F9}">
      <dgm:prSet/>
      <dgm:spPr/>
      <dgm:t>
        <a:bodyPr/>
        <a:lstStyle/>
        <a:p>
          <a:endParaRPr lang="en-GB"/>
        </a:p>
      </dgm:t>
    </dgm:pt>
    <dgm:pt modelId="{F5DD2D22-B9B2-0645-BCA0-44A147654741}">
      <dgm:prSet phldrT="[Text]"/>
      <dgm:spPr/>
      <dgm:t>
        <a:bodyPr/>
        <a:lstStyle/>
        <a:p>
          <a:r>
            <a:rPr lang="en-GB" dirty="0"/>
            <a:t>27</a:t>
          </a:r>
          <a:r>
            <a:rPr lang="en-GB" baseline="30000" dirty="0"/>
            <a:t>th</a:t>
          </a:r>
          <a:r>
            <a:rPr lang="en-GB" dirty="0"/>
            <a:t> place</a:t>
          </a:r>
        </a:p>
      </dgm:t>
    </dgm:pt>
    <dgm:pt modelId="{6070F695-7C5B-8D44-93DF-A9ABE401519D}" type="parTrans" cxnId="{275B9D03-5541-1043-9144-873407363766}">
      <dgm:prSet/>
      <dgm:spPr/>
      <dgm:t>
        <a:bodyPr/>
        <a:lstStyle/>
        <a:p>
          <a:endParaRPr lang="en-GB"/>
        </a:p>
      </dgm:t>
    </dgm:pt>
    <dgm:pt modelId="{48EF09BB-9503-8745-9FA8-4383D5BB0D12}" type="sibTrans" cxnId="{275B9D03-5541-1043-9144-873407363766}">
      <dgm:prSet/>
      <dgm:spPr/>
      <dgm:t>
        <a:bodyPr/>
        <a:lstStyle/>
        <a:p>
          <a:endParaRPr lang="en-GB"/>
        </a:p>
      </dgm:t>
    </dgm:pt>
    <dgm:pt modelId="{33DA0276-2397-3644-89AB-C94AB4A7FB76}">
      <dgm:prSet phldrT="[Text]"/>
      <dgm:spPr/>
      <dgm:t>
        <a:bodyPr/>
        <a:lstStyle/>
        <a:p>
          <a:r>
            <a:rPr lang="en-GB" dirty="0"/>
            <a:t>2019</a:t>
          </a:r>
        </a:p>
      </dgm:t>
    </dgm:pt>
    <dgm:pt modelId="{7BA266D0-69BE-6E41-8EE7-BBA0EF56C50F}" type="parTrans" cxnId="{B690D047-15F9-6A42-AD1B-C5ABE2C59658}">
      <dgm:prSet/>
      <dgm:spPr/>
      <dgm:t>
        <a:bodyPr/>
        <a:lstStyle/>
        <a:p>
          <a:endParaRPr lang="en-GB"/>
        </a:p>
      </dgm:t>
    </dgm:pt>
    <dgm:pt modelId="{5683F6B3-25E2-E145-A378-FD90A2CF8FBF}" type="sibTrans" cxnId="{B690D047-15F9-6A42-AD1B-C5ABE2C59658}">
      <dgm:prSet/>
      <dgm:spPr/>
      <dgm:t>
        <a:bodyPr/>
        <a:lstStyle/>
        <a:p>
          <a:endParaRPr lang="en-GB"/>
        </a:p>
      </dgm:t>
    </dgm:pt>
    <dgm:pt modelId="{E5E385AF-FE7C-CB4E-8028-057A6B3AD2FE}">
      <dgm:prSet phldrT="[Text]"/>
      <dgm:spPr/>
      <dgm:t>
        <a:bodyPr/>
        <a:lstStyle/>
        <a:p>
          <a:r>
            <a:rPr lang="en-GB" dirty="0"/>
            <a:t>26</a:t>
          </a:r>
          <a:r>
            <a:rPr lang="en-GB" baseline="30000" dirty="0"/>
            <a:t>th</a:t>
          </a:r>
          <a:r>
            <a:rPr lang="en-GB" dirty="0"/>
            <a:t> place</a:t>
          </a:r>
        </a:p>
      </dgm:t>
    </dgm:pt>
    <dgm:pt modelId="{7DB1B10F-CCAC-E940-BCEB-534642F03B64}" type="parTrans" cxnId="{E7D39BA8-62E5-3B4B-A98B-41761558D769}">
      <dgm:prSet/>
      <dgm:spPr/>
      <dgm:t>
        <a:bodyPr/>
        <a:lstStyle/>
        <a:p>
          <a:endParaRPr lang="en-GB"/>
        </a:p>
      </dgm:t>
    </dgm:pt>
    <dgm:pt modelId="{360D962A-227D-B74F-9FFC-BF5EF93CC485}" type="sibTrans" cxnId="{E7D39BA8-62E5-3B4B-A98B-41761558D769}">
      <dgm:prSet/>
      <dgm:spPr/>
      <dgm:t>
        <a:bodyPr/>
        <a:lstStyle/>
        <a:p>
          <a:endParaRPr lang="en-GB"/>
        </a:p>
      </dgm:t>
    </dgm:pt>
    <dgm:pt modelId="{BBB17BE7-EFBF-7645-B6B6-3A33B4D063D5}">
      <dgm:prSet phldrT="[Text]"/>
      <dgm:spPr/>
      <dgm:t>
        <a:bodyPr/>
        <a:lstStyle/>
        <a:p>
          <a:r>
            <a:rPr lang="en-GB" dirty="0"/>
            <a:t>2020</a:t>
          </a:r>
        </a:p>
      </dgm:t>
    </dgm:pt>
    <dgm:pt modelId="{5AEA6F50-6B77-944E-98FA-072CB875DEB3}" type="parTrans" cxnId="{D90F3F5B-C3A9-8349-BC0E-B5345F284FC2}">
      <dgm:prSet/>
      <dgm:spPr/>
      <dgm:t>
        <a:bodyPr/>
        <a:lstStyle/>
        <a:p>
          <a:endParaRPr lang="en-GB"/>
        </a:p>
      </dgm:t>
    </dgm:pt>
    <dgm:pt modelId="{00ECC415-F5D8-DF42-B1EC-72FE40DA46F0}" type="sibTrans" cxnId="{D90F3F5B-C3A9-8349-BC0E-B5345F284FC2}">
      <dgm:prSet/>
      <dgm:spPr/>
      <dgm:t>
        <a:bodyPr/>
        <a:lstStyle/>
        <a:p>
          <a:endParaRPr lang="en-GB"/>
        </a:p>
      </dgm:t>
    </dgm:pt>
    <dgm:pt modelId="{9EC13AC0-5494-E648-9ECD-940B19C71174}">
      <dgm:prSet phldrT="[Text]"/>
      <dgm:spPr/>
      <dgm:t>
        <a:bodyPr/>
        <a:lstStyle/>
        <a:p>
          <a:r>
            <a:rPr lang="en-GB" dirty="0"/>
            <a:t>2021</a:t>
          </a:r>
        </a:p>
      </dgm:t>
    </dgm:pt>
    <dgm:pt modelId="{80DF78D8-7E03-C344-88AB-922E6F124387}" type="parTrans" cxnId="{B9CBC2CB-766B-1945-B66C-49A7C86CE107}">
      <dgm:prSet/>
      <dgm:spPr/>
      <dgm:t>
        <a:bodyPr/>
        <a:lstStyle/>
        <a:p>
          <a:endParaRPr lang="en-GB"/>
        </a:p>
      </dgm:t>
    </dgm:pt>
    <dgm:pt modelId="{5EE05DC2-30BE-4B49-8B27-F3410DCADF91}" type="sibTrans" cxnId="{B9CBC2CB-766B-1945-B66C-49A7C86CE107}">
      <dgm:prSet/>
      <dgm:spPr/>
      <dgm:t>
        <a:bodyPr/>
        <a:lstStyle/>
        <a:p>
          <a:endParaRPr lang="en-GB"/>
        </a:p>
      </dgm:t>
    </dgm:pt>
    <dgm:pt modelId="{653E1028-27A6-9A41-B1F9-5D025336A7AD}">
      <dgm:prSet phldrT="[Text]"/>
      <dgm:spPr/>
      <dgm:t>
        <a:bodyPr/>
        <a:lstStyle/>
        <a:p>
          <a:r>
            <a:rPr lang="en-GB" dirty="0"/>
            <a:t>28</a:t>
          </a:r>
          <a:r>
            <a:rPr lang="en-GB" baseline="30000" dirty="0"/>
            <a:t>th</a:t>
          </a:r>
          <a:r>
            <a:rPr lang="en-GB" dirty="0"/>
            <a:t> place</a:t>
          </a:r>
        </a:p>
      </dgm:t>
    </dgm:pt>
    <dgm:pt modelId="{82D7E93E-345E-A644-995D-C562892EAF46}" type="parTrans" cxnId="{87B97E39-3234-114F-B8FD-4A8CB9AA9432}">
      <dgm:prSet/>
      <dgm:spPr/>
      <dgm:t>
        <a:bodyPr/>
        <a:lstStyle/>
        <a:p>
          <a:endParaRPr lang="en-GB"/>
        </a:p>
      </dgm:t>
    </dgm:pt>
    <dgm:pt modelId="{881E9D74-29F7-314B-85EC-1ECDD0B8F954}" type="sibTrans" cxnId="{87B97E39-3234-114F-B8FD-4A8CB9AA9432}">
      <dgm:prSet/>
      <dgm:spPr/>
      <dgm:t>
        <a:bodyPr/>
        <a:lstStyle/>
        <a:p>
          <a:endParaRPr lang="en-GB"/>
        </a:p>
      </dgm:t>
    </dgm:pt>
    <dgm:pt modelId="{52524541-1E7E-CD41-8605-5FD3D416E653}">
      <dgm:prSet phldrT="[Text]"/>
      <dgm:spPr/>
      <dgm:t>
        <a:bodyPr/>
        <a:lstStyle/>
        <a:p>
          <a:r>
            <a:rPr lang="en-GB" dirty="0"/>
            <a:t>28</a:t>
          </a:r>
          <a:r>
            <a:rPr lang="en-GB" baseline="30000" dirty="0"/>
            <a:t>th</a:t>
          </a:r>
          <a:r>
            <a:rPr lang="en-GB" dirty="0"/>
            <a:t> place</a:t>
          </a:r>
        </a:p>
      </dgm:t>
    </dgm:pt>
    <dgm:pt modelId="{A9F02CBF-5030-504C-B93D-09901486B086}" type="parTrans" cxnId="{07B975DD-DC6A-4C44-A444-608BCE270788}">
      <dgm:prSet/>
      <dgm:spPr/>
      <dgm:t>
        <a:bodyPr/>
        <a:lstStyle/>
        <a:p>
          <a:endParaRPr lang="en-GB"/>
        </a:p>
      </dgm:t>
    </dgm:pt>
    <dgm:pt modelId="{41DC36F0-335B-F843-BA42-EB4306C59EF2}" type="sibTrans" cxnId="{07B975DD-DC6A-4C44-A444-608BCE270788}">
      <dgm:prSet/>
      <dgm:spPr/>
      <dgm:t>
        <a:bodyPr/>
        <a:lstStyle/>
        <a:p>
          <a:endParaRPr lang="en-GB"/>
        </a:p>
      </dgm:t>
    </dgm:pt>
    <dgm:pt modelId="{050D1DD1-9DD3-7E4A-97EE-923D26A7EFEF}" type="pres">
      <dgm:prSet presAssocID="{6C1EF6AC-5F21-4443-B7A7-F060CDB6FEAE}" presName="theList" presStyleCnt="0">
        <dgm:presLayoutVars>
          <dgm:dir/>
          <dgm:animLvl val="lvl"/>
          <dgm:resizeHandles val="exact"/>
        </dgm:presLayoutVars>
      </dgm:prSet>
      <dgm:spPr/>
    </dgm:pt>
    <dgm:pt modelId="{9EB4803B-F8EE-D84B-87F6-522D981FE435}" type="pres">
      <dgm:prSet presAssocID="{E64D529E-0D21-1647-87F2-5DB67E754C86}" presName="compNode" presStyleCnt="0"/>
      <dgm:spPr/>
    </dgm:pt>
    <dgm:pt modelId="{7C5755A5-8127-9C48-965F-65D13A0DF4E3}" type="pres">
      <dgm:prSet presAssocID="{E64D529E-0D21-1647-87F2-5DB67E754C86}" presName="noGeometry" presStyleCnt="0"/>
      <dgm:spPr/>
    </dgm:pt>
    <dgm:pt modelId="{FCF2FE7A-32A7-364A-974E-1167BE35E548}" type="pres">
      <dgm:prSet presAssocID="{E64D529E-0D21-1647-87F2-5DB67E754C86}" presName="childTextVisible" presStyleLbl="bgAccFollowNode1" presStyleIdx="0" presStyleCnt="5">
        <dgm:presLayoutVars>
          <dgm:bulletEnabled val="1"/>
        </dgm:presLayoutVars>
      </dgm:prSet>
      <dgm:spPr/>
    </dgm:pt>
    <dgm:pt modelId="{3F9E7E08-8846-C042-BC31-6C6A8668C1CD}" type="pres">
      <dgm:prSet presAssocID="{E64D529E-0D21-1647-87F2-5DB67E754C86}" presName="childTextHidden" presStyleLbl="bgAccFollowNode1" presStyleIdx="0" presStyleCnt="5"/>
      <dgm:spPr/>
    </dgm:pt>
    <dgm:pt modelId="{1C2BEE6C-9680-EA47-B453-53E362B6367F}" type="pres">
      <dgm:prSet presAssocID="{E64D529E-0D21-1647-87F2-5DB67E754C86}" presName="parentText" presStyleLbl="node1" presStyleIdx="0" presStyleCnt="5">
        <dgm:presLayoutVars>
          <dgm:chMax val="1"/>
          <dgm:bulletEnabled val="1"/>
        </dgm:presLayoutVars>
      </dgm:prSet>
      <dgm:spPr/>
    </dgm:pt>
    <dgm:pt modelId="{E6C103E7-B904-214C-8AFE-D5C7DADA7306}" type="pres">
      <dgm:prSet presAssocID="{E64D529E-0D21-1647-87F2-5DB67E754C86}" presName="aSpace" presStyleCnt="0"/>
      <dgm:spPr/>
    </dgm:pt>
    <dgm:pt modelId="{590926CA-3571-7041-B173-5462FBC991E1}" type="pres">
      <dgm:prSet presAssocID="{C4BE1BC4-314A-F547-BE17-702C3F171E85}" presName="compNode" presStyleCnt="0"/>
      <dgm:spPr/>
    </dgm:pt>
    <dgm:pt modelId="{4018DE95-C0D5-FD45-92D3-C6E56687D0F6}" type="pres">
      <dgm:prSet presAssocID="{C4BE1BC4-314A-F547-BE17-702C3F171E85}" presName="noGeometry" presStyleCnt="0"/>
      <dgm:spPr/>
    </dgm:pt>
    <dgm:pt modelId="{60F7BEE7-28C7-4941-92D2-3DE930C666FC}" type="pres">
      <dgm:prSet presAssocID="{C4BE1BC4-314A-F547-BE17-702C3F171E85}" presName="childTextVisible" presStyleLbl="bgAccFollowNode1" presStyleIdx="1" presStyleCnt="5">
        <dgm:presLayoutVars>
          <dgm:bulletEnabled val="1"/>
        </dgm:presLayoutVars>
      </dgm:prSet>
      <dgm:spPr/>
    </dgm:pt>
    <dgm:pt modelId="{73C3F2D5-CB77-3F45-A95F-063534192B3A}" type="pres">
      <dgm:prSet presAssocID="{C4BE1BC4-314A-F547-BE17-702C3F171E85}" presName="childTextHidden" presStyleLbl="bgAccFollowNode1" presStyleIdx="1" presStyleCnt="5"/>
      <dgm:spPr/>
    </dgm:pt>
    <dgm:pt modelId="{E066EC93-221F-8C4B-B0C8-CF5AC5F1B371}" type="pres">
      <dgm:prSet presAssocID="{C4BE1BC4-314A-F547-BE17-702C3F171E85}" presName="parentText" presStyleLbl="node1" presStyleIdx="1" presStyleCnt="5">
        <dgm:presLayoutVars>
          <dgm:chMax val="1"/>
          <dgm:bulletEnabled val="1"/>
        </dgm:presLayoutVars>
      </dgm:prSet>
      <dgm:spPr/>
    </dgm:pt>
    <dgm:pt modelId="{69A9B9B0-D8F2-3E4C-A33B-A0FC7FED9D67}" type="pres">
      <dgm:prSet presAssocID="{C4BE1BC4-314A-F547-BE17-702C3F171E85}" presName="aSpace" presStyleCnt="0"/>
      <dgm:spPr/>
    </dgm:pt>
    <dgm:pt modelId="{D99B39FB-26AC-8D4F-9A19-69B7EE089618}" type="pres">
      <dgm:prSet presAssocID="{33DA0276-2397-3644-89AB-C94AB4A7FB76}" presName="compNode" presStyleCnt="0"/>
      <dgm:spPr/>
    </dgm:pt>
    <dgm:pt modelId="{98FDF208-2CD7-BB43-ABDA-02B9F919CF66}" type="pres">
      <dgm:prSet presAssocID="{33DA0276-2397-3644-89AB-C94AB4A7FB76}" presName="noGeometry" presStyleCnt="0"/>
      <dgm:spPr/>
    </dgm:pt>
    <dgm:pt modelId="{8648E55D-E722-C44B-A9E4-5D85C1EBB362}" type="pres">
      <dgm:prSet presAssocID="{33DA0276-2397-3644-89AB-C94AB4A7FB76}" presName="childTextVisible" presStyleLbl="bgAccFollowNode1" presStyleIdx="2" presStyleCnt="5">
        <dgm:presLayoutVars>
          <dgm:bulletEnabled val="1"/>
        </dgm:presLayoutVars>
      </dgm:prSet>
      <dgm:spPr/>
    </dgm:pt>
    <dgm:pt modelId="{CFCCC9FD-AE42-164D-BC52-94B9FA25895B}" type="pres">
      <dgm:prSet presAssocID="{33DA0276-2397-3644-89AB-C94AB4A7FB76}" presName="childTextHidden" presStyleLbl="bgAccFollowNode1" presStyleIdx="2" presStyleCnt="5"/>
      <dgm:spPr/>
    </dgm:pt>
    <dgm:pt modelId="{6C14E569-0814-5347-96E2-5558A32C4E1A}" type="pres">
      <dgm:prSet presAssocID="{33DA0276-2397-3644-89AB-C94AB4A7FB76}" presName="parentText" presStyleLbl="node1" presStyleIdx="2" presStyleCnt="5">
        <dgm:presLayoutVars>
          <dgm:chMax val="1"/>
          <dgm:bulletEnabled val="1"/>
        </dgm:presLayoutVars>
      </dgm:prSet>
      <dgm:spPr/>
    </dgm:pt>
    <dgm:pt modelId="{7585D448-35F4-4045-9A32-3A888E4261E7}" type="pres">
      <dgm:prSet presAssocID="{33DA0276-2397-3644-89AB-C94AB4A7FB76}" presName="aSpace" presStyleCnt="0"/>
      <dgm:spPr/>
    </dgm:pt>
    <dgm:pt modelId="{D88C22DD-4FA3-9949-BC80-60D688DD21D5}" type="pres">
      <dgm:prSet presAssocID="{BBB17BE7-EFBF-7645-B6B6-3A33B4D063D5}" presName="compNode" presStyleCnt="0"/>
      <dgm:spPr/>
    </dgm:pt>
    <dgm:pt modelId="{85CE3B28-2008-8746-B588-6FF502EC8D21}" type="pres">
      <dgm:prSet presAssocID="{BBB17BE7-EFBF-7645-B6B6-3A33B4D063D5}" presName="noGeometry" presStyleCnt="0"/>
      <dgm:spPr/>
    </dgm:pt>
    <dgm:pt modelId="{102EBD4F-9442-7B46-8FB8-4DE01B66A8AA}" type="pres">
      <dgm:prSet presAssocID="{BBB17BE7-EFBF-7645-B6B6-3A33B4D063D5}" presName="childTextVisible" presStyleLbl="bgAccFollowNode1" presStyleIdx="3" presStyleCnt="5">
        <dgm:presLayoutVars>
          <dgm:bulletEnabled val="1"/>
        </dgm:presLayoutVars>
      </dgm:prSet>
      <dgm:spPr/>
    </dgm:pt>
    <dgm:pt modelId="{2471A8A8-4357-124C-AF4E-995E54782A80}" type="pres">
      <dgm:prSet presAssocID="{BBB17BE7-EFBF-7645-B6B6-3A33B4D063D5}" presName="childTextHidden" presStyleLbl="bgAccFollowNode1" presStyleIdx="3" presStyleCnt="5"/>
      <dgm:spPr/>
    </dgm:pt>
    <dgm:pt modelId="{F6B1E909-C2FD-B645-B983-95F853FA685D}" type="pres">
      <dgm:prSet presAssocID="{BBB17BE7-EFBF-7645-B6B6-3A33B4D063D5}" presName="parentText" presStyleLbl="node1" presStyleIdx="3" presStyleCnt="5">
        <dgm:presLayoutVars>
          <dgm:chMax val="1"/>
          <dgm:bulletEnabled val="1"/>
        </dgm:presLayoutVars>
      </dgm:prSet>
      <dgm:spPr/>
    </dgm:pt>
    <dgm:pt modelId="{C5F0CA1A-1319-F04A-888C-C6A94EBEDA6E}" type="pres">
      <dgm:prSet presAssocID="{BBB17BE7-EFBF-7645-B6B6-3A33B4D063D5}" presName="aSpace" presStyleCnt="0"/>
      <dgm:spPr/>
    </dgm:pt>
    <dgm:pt modelId="{05ADAEA7-9D98-C74C-AEE9-6BBA7B5B7CF9}" type="pres">
      <dgm:prSet presAssocID="{9EC13AC0-5494-E648-9ECD-940B19C71174}" presName="compNode" presStyleCnt="0"/>
      <dgm:spPr/>
    </dgm:pt>
    <dgm:pt modelId="{E070ACDD-9C2A-1C45-BEDE-C31AEE495E52}" type="pres">
      <dgm:prSet presAssocID="{9EC13AC0-5494-E648-9ECD-940B19C71174}" presName="noGeometry" presStyleCnt="0"/>
      <dgm:spPr/>
    </dgm:pt>
    <dgm:pt modelId="{122F0CE1-B7C3-B747-AC9F-BB8283088935}" type="pres">
      <dgm:prSet presAssocID="{9EC13AC0-5494-E648-9ECD-940B19C71174}" presName="childTextVisible" presStyleLbl="bgAccFollowNode1" presStyleIdx="4" presStyleCnt="5">
        <dgm:presLayoutVars>
          <dgm:bulletEnabled val="1"/>
        </dgm:presLayoutVars>
      </dgm:prSet>
      <dgm:spPr/>
    </dgm:pt>
    <dgm:pt modelId="{7E055082-2347-F740-BBC7-18EA87F6241C}" type="pres">
      <dgm:prSet presAssocID="{9EC13AC0-5494-E648-9ECD-940B19C71174}" presName="childTextHidden" presStyleLbl="bgAccFollowNode1" presStyleIdx="4" presStyleCnt="5"/>
      <dgm:spPr/>
    </dgm:pt>
    <dgm:pt modelId="{9119696B-BD09-6A4E-984A-5215B16378B1}" type="pres">
      <dgm:prSet presAssocID="{9EC13AC0-5494-E648-9ECD-940B19C71174}" presName="parentText" presStyleLbl="node1" presStyleIdx="4" presStyleCnt="5">
        <dgm:presLayoutVars>
          <dgm:chMax val="1"/>
          <dgm:bulletEnabled val="1"/>
        </dgm:presLayoutVars>
      </dgm:prSet>
      <dgm:spPr/>
    </dgm:pt>
  </dgm:ptLst>
  <dgm:cxnLst>
    <dgm:cxn modelId="{275B9D03-5541-1043-9144-873407363766}" srcId="{C4BE1BC4-314A-F547-BE17-702C3F171E85}" destId="{F5DD2D22-B9B2-0645-BCA0-44A147654741}" srcOrd="0" destOrd="0" parTransId="{6070F695-7C5B-8D44-93DF-A9ABE401519D}" sibTransId="{48EF09BB-9503-8745-9FA8-4383D5BB0D12}"/>
    <dgm:cxn modelId="{69514F05-14B9-BF44-AE90-A4E2593CF296}" type="presOf" srcId="{653E1028-27A6-9A41-B1F9-5D025336A7AD}" destId="{CFCCC9FD-AE42-164D-BC52-94B9FA25895B}" srcOrd="1" destOrd="0" presId="urn:microsoft.com/office/officeart/2005/8/layout/hProcess6"/>
    <dgm:cxn modelId="{7CD49A25-9E5B-D444-AF23-B9E063C82C4F}" srcId="{E64D529E-0D21-1647-87F2-5DB67E754C86}" destId="{08FB7463-875C-8741-8AFC-CCB927AC9F18}" srcOrd="0" destOrd="0" parTransId="{C07EC259-C2A3-3341-897D-2D7E4865B726}" sibTransId="{82FBFA30-09FD-574A-8188-724BA2626CBE}"/>
    <dgm:cxn modelId="{B1D43E29-37CC-E14C-82B9-6FF354360464}" type="presOf" srcId="{BBB17BE7-EFBF-7645-B6B6-3A33B4D063D5}" destId="{F6B1E909-C2FD-B645-B983-95F853FA685D}" srcOrd="0" destOrd="0" presId="urn:microsoft.com/office/officeart/2005/8/layout/hProcess6"/>
    <dgm:cxn modelId="{87B97E39-3234-114F-B8FD-4A8CB9AA9432}" srcId="{33DA0276-2397-3644-89AB-C94AB4A7FB76}" destId="{653E1028-27A6-9A41-B1F9-5D025336A7AD}" srcOrd="0" destOrd="0" parTransId="{82D7E93E-345E-A644-995D-C562892EAF46}" sibTransId="{881E9D74-29F7-314B-85EC-1ECDD0B8F954}"/>
    <dgm:cxn modelId="{814F7241-08A1-B147-9076-D149710CB3EF}" type="presOf" srcId="{52524541-1E7E-CD41-8605-5FD3D416E653}" destId="{2471A8A8-4357-124C-AF4E-995E54782A80}" srcOrd="1" destOrd="0" presId="urn:microsoft.com/office/officeart/2005/8/layout/hProcess6"/>
    <dgm:cxn modelId="{3B97FF41-BF27-214A-8C1E-C9D5E3314863}" type="presOf" srcId="{E5E385AF-FE7C-CB4E-8028-057A6B3AD2FE}" destId="{7E055082-2347-F740-BBC7-18EA87F6241C}" srcOrd="1" destOrd="0" presId="urn:microsoft.com/office/officeart/2005/8/layout/hProcess6"/>
    <dgm:cxn modelId="{B690D047-15F9-6A42-AD1B-C5ABE2C59658}" srcId="{6C1EF6AC-5F21-4443-B7A7-F060CDB6FEAE}" destId="{33DA0276-2397-3644-89AB-C94AB4A7FB76}" srcOrd="2" destOrd="0" parTransId="{7BA266D0-69BE-6E41-8EE7-BBA0EF56C50F}" sibTransId="{5683F6B3-25E2-E145-A378-FD90A2CF8FBF}"/>
    <dgm:cxn modelId="{F8083F4B-A858-684E-9112-E11CBAB78D54}" srcId="{6C1EF6AC-5F21-4443-B7A7-F060CDB6FEAE}" destId="{E64D529E-0D21-1647-87F2-5DB67E754C86}" srcOrd="0" destOrd="0" parTransId="{CBA5DD5C-493E-7040-B4C9-A12D318201F2}" sibTransId="{15FF6721-0478-B741-A571-536B56D444C8}"/>
    <dgm:cxn modelId="{8C69D654-E206-724A-BD94-A6C5090DFA92}" type="presOf" srcId="{C4BE1BC4-314A-F547-BE17-702C3F171E85}" destId="{E066EC93-221F-8C4B-B0C8-CF5AC5F1B371}" srcOrd="0" destOrd="0" presId="urn:microsoft.com/office/officeart/2005/8/layout/hProcess6"/>
    <dgm:cxn modelId="{D90F3F5B-C3A9-8349-BC0E-B5345F284FC2}" srcId="{6C1EF6AC-5F21-4443-B7A7-F060CDB6FEAE}" destId="{BBB17BE7-EFBF-7645-B6B6-3A33B4D063D5}" srcOrd="3" destOrd="0" parTransId="{5AEA6F50-6B77-944E-98FA-072CB875DEB3}" sibTransId="{00ECC415-F5D8-DF42-B1EC-72FE40DA46F0}"/>
    <dgm:cxn modelId="{C42F3F74-84B8-5F4A-9CD8-00AF3DD9D305}" type="presOf" srcId="{6C1EF6AC-5F21-4443-B7A7-F060CDB6FEAE}" destId="{050D1DD1-9DD3-7E4A-97EE-923D26A7EFEF}" srcOrd="0" destOrd="0" presId="urn:microsoft.com/office/officeart/2005/8/layout/hProcess6"/>
    <dgm:cxn modelId="{1B5C5075-9B29-1944-A3BD-6A12C97A6901}" type="presOf" srcId="{E64D529E-0D21-1647-87F2-5DB67E754C86}" destId="{1C2BEE6C-9680-EA47-B453-53E362B6367F}" srcOrd="0" destOrd="0" presId="urn:microsoft.com/office/officeart/2005/8/layout/hProcess6"/>
    <dgm:cxn modelId="{A3322879-ED10-A443-92DB-E78F83722837}" type="presOf" srcId="{E5E385AF-FE7C-CB4E-8028-057A6B3AD2FE}" destId="{122F0CE1-B7C3-B747-AC9F-BB8283088935}" srcOrd="0" destOrd="0" presId="urn:microsoft.com/office/officeart/2005/8/layout/hProcess6"/>
    <dgm:cxn modelId="{E7D39BA8-62E5-3B4B-A98B-41761558D769}" srcId="{9EC13AC0-5494-E648-9ECD-940B19C71174}" destId="{E5E385AF-FE7C-CB4E-8028-057A6B3AD2FE}" srcOrd="0" destOrd="0" parTransId="{7DB1B10F-CCAC-E940-BCEB-534642F03B64}" sibTransId="{360D962A-227D-B74F-9FFC-BF5EF93CC485}"/>
    <dgm:cxn modelId="{75E4D4A8-4043-C04A-8206-F1F97296316D}" type="presOf" srcId="{F5DD2D22-B9B2-0645-BCA0-44A147654741}" destId="{73C3F2D5-CB77-3F45-A95F-063534192B3A}" srcOrd="1" destOrd="0" presId="urn:microsoft.com/office/officeart/2005/8/layout/hProcess6"/>
    <dgm:cxn modelId="{AC73FFAB-C5D0-0F45-9D85-3403C7194AE4}" type="presOf" srcId="{33DA0276-2397-3644-89AB-C94AB4A7FB76}" destId="{6C14E569-0814-5347-96E2-5558A32C4E1A}" srcOrd="0" destOrd="0" presId="urn:microsoft.com/office/officeart/2005/8/layout/hProcess6"/>
    <dgm:cxn modelId="{9E3E52BC-9939-8948-A297-39F808B7B4B1}" type="presOf" srcId="{F5DD2D22-B9B2-0645-BCA0-44A147654741}" destId="{60F7BEE7-28C7-4941-92D2-3DE930C666FC}" srcOrd="0" destOrd="0" presId="urn:microsoft.com/office/officeart/2005/8/layout/hProcess6"/>
    <dgm:cxn modelId="{E21B54C0-C55B-C041-A722-34600CD12C0A}" type="presOf" srcId="{653E1028-27A6-9A41-B1F9-5D025336A7AD}" destId="{8648E55D-E722-C44B-A9E4-5D85C1EBB362}" srcOrd="0" destOrd="0" presId="urn:microsoft.com/office/officeart/2005/8/layout/hProcess6"/>
    <dgm:cxn modelId="{882208C8-93DA-B543-A92B-DDD26F762EF4}" type="presOf" srcId="{08FB7463-875C-8741-8AFC-CCB927AC9F18}" destId="{FCF2FE7A-32A7-364A-974E-1167BE35E548}" srcOrd="0" destOrd="0" presId="urn:microsoft.com/office/officeart/2005/8/layout/hProcess6"/>
    <dgm:cxn modelId="{9948A9C9-1C6A-F447-B0D7-5A5E408189F9}" srcId="{6C1EF6AC-5F21-4443-B7A7-F060CDB6FEAE}" destId="{C4BE1BC4-314A-F547-BE17-702C3F171E85}" srcOrd="1" destOrd="0" parTransId="{08DDDBE4-3809-0540-B932-341E702D8AB8}" sibTransId="{FE01C507-2805-8E4D-965D-DDE7BE74DAC8}"/>
    <dgm:cxn modelId="{B9CBC2CB-766B-1945-B66C-49A7C86CE107}" srcId="{6C1EF6AC-5F21-4443-B7A7-F060CDB6FEAE}" destId="{9EC13AC0-5494-E648-9ECD-940B19C71174}" srcOrd="4" destOrd="0" parTransId="{80DF78D8-7E03-C344-88AB-922E6F124387}" sibTransId="{5EE05DC2-30BE-4B49-8B27-F3410DCADF91}"/>
    <dgm:cxn modelId="{8631BDD2-7D27-E147-B98F-29202CC61AC7}" type="presOf" srcId="{08FB7463-875C-8741-8AFC-CCB927AC9F18}" destId="{3F9E7E08-8846-C042-BC31-6C6A8668C1CD}" srcOrd="1" destOrd="0" presId="urn:microsoft.com/office/officeart/2005/8/layout/hProcess6"/>
    <dgm:cxn modelId="{6AC3C2D6-2188-AC49-9795-529373F15B26}" type="presOf" srcId="{9EC13AC0-5494-E648-9ECD-940B19C71174}" destId="{9119696B-BD09-6A4E-984A-5215B16378B1}" srcOrd="0" destOrd="0" presId="urn:microsoft.com/office/officeart/2005/8/layout/hProcess6"/>
    <dgm:cxn modelId="{07B975DD-DC6A-4C44-A444-608BCE270788}" srcId="{BBB17BE7-EFBF-7645-B6B6-3A33B4D063D5}" destId="{52524541-1E7E-CD41-8605-5FD3D416E653}" srcOrd="0" destOrd="0" parTransId="{A9F02CBF-5030-504C-B93D-09901486B086}" sibTransId="{41DC36F0-335B-F843-BA42-EB4306C59EF2}"/>
    <dgm:cxn modelId="{00DA3CFD-99CD-604C-9B04-5CC4F583D14D}" type="presOf" srcId="{52524541-1E7E-CD41-8605-5FD3D416E653}" destId="{102EBD4F-9442-7B46-8FB8-4DE01B66A8AA}" srcOrd="0" destOrd="0" presId="urn:microsoft.com/office/officeart/2005/8/layout/hProcess6"/>
    <dgm:cxn modelId="{4AE2ADF4-F857-E243-B263-1FAF64F88CE2}" type="presParOf" srcId="{050D1DD1-9DD3-7E4A-97EE-923D26A7EFEF}" destId="{9EB4803B-F8EE-D84B-87F6-522D981FE435}" srcOrd="0" destOrd="0" presId="urn:microsoft.com/office/officeart/2005/8/layout/hProcess6"/>
    <dgm:cxn modelId="{4EBCD9F0-268A-ED4B-834F-44C25BEF9A24}" type="presParOf" srcId="{9EB4803B-F8EE-D84B-87F6-522D981FE435}" destId="{7C5755A5-8127-9C48-965F-65D13A0DF4E3}" srcOrd="0" destOrd="0" presId="urn:microsoft.com/office/officeart/2005/8/layout/hProcess6"/>
    <dgm:cxn modelId="{7BC27280-0A7C-374D-B31B-D7FAD9D1C455}" type="presParOf" srcId="{9EB4803B-F8EE-D84B-87F6-522D981FE435}" destId="{FCF2FE7A-32A7-364A-974E-1167BE35E548}" srcOrd="1" destOrd="0" presId="urn:microsoft.com/office/officeart/2005/8/layout/hProcess6"/>
    <dgm:cxn modelId="{5E5428EA-CA74-A04B-BDA8-7AEC3AAA8A71}" type="presParOf" srcId="{9EB4803B-F8EE-D84B-87F6-522D981FE435}" destId="{3F9E7E08-8846-C042-BC31-6C6A8668C1CD}" srcOrd="2" destOrd="0" presId="urn:microsoft.com/office/officeart/2005/8/layout/hProcess6"/>
    <dgm:cxn modelId="{1AC89BBC-1F4E-3642-9B25-35DF343E8130}" type="presParOf" srcId="{9EB4803B-F8EE-D84B-87F6-522D981FE435}" destId="{1C2BEE6C-9680-EA47-B453-53E362B6367F}" srcOrd="3" destOrd="0" presId="urn:microsoft.com/office/officeart/2005/8/layout/hProcess6"/>
    <dgm:cxn modelId="{833940CA-1AC2-694E-850E-C0A8C3F13B9C}" type="presParOf" srcId="{050D1DD1-9DD3-7E4A-97EE-923D26A7EFEF}" destId="{E6C103E7-B904-214C-8AFE-D5C7DADA7306}" srcOrd="1" destOrd="0" presId="urn:microsoft.com/office/officeart/2005/8/layout/hProcess6"/>
    <dgm:cxn modelId="{AD3E7BF9-6C44-8D44-8064-F7B820EB741D}" type="presParOf" srcId="{050D1DD1-9DD3-7E4A-97EE-923D26A7EFEF}" destId="{590926CA-3571-7041-B173-5462FBC991E1}" srcOrd="2" destOrd="0" presId="urn:microsoft.com/office/officeart/2005/8/layout/hProcess6"/>
    <dgm:cxn modelId="{B4B3BE6C-1E26-F64B-94E4-E1FDE1915AB2}" type="presParOf" srcId="{590926CA-3571-7041-B173-5462FBC991E1}" destId="{4018DE95-C0D5-FD45-92D3-C6E56687D0F6}" srcOrd="0" destOrd="0" presId="urn:microsoft.com/office/officeart/2005/8/layout/hProcess6"/>
    <dgm:cxn modelId="{53E8A90A-D9C2-BC40-9CB1-D4DD2B8E8DC4}" type="presParOf" srcId="{590926CA-3571-7041-B173-5462FBC991E1}" destId="{60F7BEE7-28C7-4941-92D2-3DE930C666FC}" srcOrd="1" destOrd="0" presId="urn:microsoft.com/office/officeart/2005/8/layout/hProcess6"/>
    <dgm:cxn modelId="{CBA865D1-A0AD-974D-8780-09F64CAD77DC}" type="presParOf" srcId="{590926CA-3571-7041-B173-5462FBC991E1}" destId="{73C3F2D5-CB77-3F45-A95F-063534192B3A}" srcOrd="2" destOrd="0" presId="urn:microsoft.com/office/officeart/2005/8/layout/hProcess6"/>
    <dgm:cxn modelId="{12060CF8-8438-B643-B800-062C69A586AA}" type="presParOf" srcId="{590926CA-3571-7041-B173-5462FBC991E1}" destId="{E066EC93-221F-8C4B-B0C8-CF5AC5F1B371}" srcOrd="3" destOrd="0" presId="urn:microsoft.com/office/officeart/2005/8/layout/hProcess6"/>
    <dgm:cxn modelId="{179C5397-28D2-BC48-BE4E-95597EF61368}" type="presParOf" srcId="{050D1DD1-9DD3-7E4A-97EE-923D26A7EFEF}" destId="{69A9B9B0-D8F2-3E4C-A33B-A0FC7FED9D67}" srcOrd="3" destOrd="0" presId="urn:microsoft.com/office/officeart/2005/8/layout/hProcess6"/>
    <dgm:cxn modelId="{AD659D85-C0CC-3A40-B597-87BC6B78453F}" type="presParOf" srcId="{050D1DD1-9DD3-7E4A-97EE-923D26A7EFEF}" destId="{D99B39FB-26AC-8D4F-9A19-69B7EE089618}" srcOrd="4" destOrd="0" presId="urn:microsoft.com/office/officeart/2005/8/layout/hProcess6"/>
    <dgm:cxn modelId="{1DEFC3E1-A7F0-D34C-BE1C-0317A3C14531}" type="presParOf" srcId="{D99B39FB-26AC-8D4F-9A19-69B7EE089618}" destId="{98FDF208-2CD7-BB43-ABDA-02B9F919CF66}" srcOrd="0" destOrd="0" presId="urn:microsoft.com/office/officeart/2005/8/layout/hProcess6"/>
    <dgm:cxn modelId="{8206CB8A-ADCE-D545-A3E9-0817305B10AD}" type="presParOf" srcId="{D99B39FB-26AC-8D4F-9A19-69B7EE089618}" destId="{8648E55D-E722-C44B-A9E4-5D85C1EBB362}" srcOrd="1" destOrd="0" presId="urn:microsoft.com/office/officeart/2005/8/layout/hProcess6"/>
    <dgm:cxn modelId="{D2E47CA0-E581-724A-8F97-6AEA96B4945D}" type="presParOf" srcId="{D99B39FB-26AC-8D4F-9A19-69B7EE089618}" destId="{CFCCC9FD-AE42-164D-BC52-94B9FA25895B}" srcOrd="2" destOrd="0" presId="urn:microsoft.com/office/officeart/2005/8/layout/hProcess6"/>
    <dgm:cxn modelId="{BAC090BA-7EE1-4049-8A54-AA12FD6DCCEE}" type="presParOf" srcId="{D99B39FB-26AC-8D4F-9A19-69B7EE089618}" destId="{6C14E569-0814-5347-96E2-5558A32C4E1A}" srcOrd="3" destOrd="0" presId="urn:microsoft.com/office/officeart/2005/8/layout/hProcess6"/>
    <dgm:cxn modelId="{A8E64BC4-4390-4246-AF00-5EBBDB1211FC}" type="presParOf" srcId="{050D1DD1-9DD3-7E4A-97EE-923D26A7EFEF}" destId="{7585D448-35F4-4045-9A32-3A888E4261E7}" srcOrd="5" destOrd="0" presId="urn:microsoft.com/office/officeart/2005/8/layout/hProcess6"/>
    <dgm:cxn modelId="{E0AA8416-C383-A949-B352-93D7DE404074}" type="presParOf" srcId="{050D1DD1-9DD3-7E4A-97EE-923D26A7EFEF}" destId="{D88C22DD-4FA3-9949-BC80-60D688DD21D5}" srcOrd="6" destOrd="0" presId="urn:microsoft.com/office/officeart/2005/8/layout/hProcess6"/>
    <dgm:cxn modelId="{6C92C7F8-18CD-9245-8B5A-0D0903777153}" type="presParOf" srcId="{D88C22DD-4FA3-9949-BC80-60D688DD21D5}" destId="{85CE3B28-2008-8746-B588-6FF502EC8D21}" srcOrd="0" destOrd="0" presId="urn:microsoft.com/office/officeart/2005/8/layout/hProcess6"/>
    <dgm:cxn modelId="{A6D9629C-E0C8-C84C-AEF8-3F14941B1C31}" type="presParOf" srcId="{D88C22DD-4FA3-9949-BC80-60D688DD21D5}" destId="{102EBD4F-9442-7B46-8FB8-4DE01B66A8AA}" srcOrd="1" destOrd="0" presId="urn:microsoft.com/office/officeart/2005/8/layout/hProcess6"/>
    <dgm:cxn modelId="{55FC7B4A-5A4D-9045-8BB7-BDB1324D66D7}" type="presParOf" srcId="{D88C22DD-4FA3-9949-BC80-60D688DD21D5}" destId="{2471A8A8-4357-124C-AF4E-995E54782A80}" srcOrd="2" destOrd="0" presId="urn:microsoft.com/office/officeart/2005/8/layout/hProcess6"/>
    <dgm:cxn modelId="{C9BC9C22-EDAD-7343-B4F0-A4242ABC6679}" type="presParOf" srcId="{D88C22DD-4FA3-9949-BC80-60D688DD21D5}" destId="{F6B1E909-C2FD-B645-B983-95F853FA685D}" srcOrd="3" destOrd="0" presId="urn:microsoft.com/office/officeart/2005/8/layout/hProcess6"/>
    <dgm:cxn modelId="{D0023898-A642-F643-9578-B98C27141B70}" type="presParOf" srcId="{050D1DD1-9DD3-7E4A-97EE-923D26A7EFEF}" destId="{C5F0CA1A-1319-F04A-888C-C6A94EBEDA6E}" srcOrd="7" destOrd="0" presId="urn:microsoft.com/office/officeart/2005/8/layout/hProcess6"/>
    <dgm:cxn modelId="{E41CA03C-4749-2A4E-BE60-6B6F36A525DE}" type="presParOf" srcId="{050D1DD1-9DD3-7E4A-97EE-923D26A7EFEF}" destId="{05ADAEA7-9D98-C74C-AEE9-6BBA7B5B7CF9}" srcOrd="8" destOrd="0" presId="urn:microsoft.com/office/officeart/2005/8/layout/hProcess6"/>
    <dgm:cxn modelId="{7D13D22E-2F87-254E-A2BA-266BF35986DF}" type="presParOf" srcId="{05ADAEA7-9D98-C74C-AEE9-6BBA7B5B7CF9}" destId="{E070ACDD-9C2A-1C45-BEDE-C31AEE495E52}" srcOrd="0" destOrd="0" presId="urn:microsoft.com/office/officeart/2005/8/layout/hProcess6"/>
    <dgm:cxn modelId="{D475104F-2C5C-CD45-BC01-0D5F1AD81E23}" type="presParOf" srcId="{05ADAEA7-9D98-C74C-AEE9-6BBA7B5B7CF9}" destId="{122F0CE1-B7C3-B747-AC9F-BB8283088935}" srcOrd="1" destOrd="0" presId="urn:microsoft.com/office/officeart/2005/8/layout/hProcess6"/>
    <dgm:cxn modelId="{68797E4C-B94A-164F-8024-24E7A7E067BD}" type="presParOf" srcId="{05ADAEA7-9D98-C74C-AEE9-6BBA7B5B7CF9}" destId="{7E055082-2347-F740-BBC7-18EA87F6241C}" srcOrd="2" destOrd="0" presId="urn:microsoft.com/office/officeart/2005/8/layout/hProcess6"/>
    <dgm:cxn modelId="{CC065607-030C-C94C-A4A7-D8603AB677FE}" type="presParOf" srcId="{05ADAEA7-9D98-C74C-AEE9-6BBA7B5B7CF9}" destId="{9119696B-BD09-6A4E-984A-5215B16378B1}"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0B2AD-6357-9645-96E0-F248FEF6F081}" type="doc">
      <dgm:prSet loTypeId="urn:microsoft.com/office/officeart/2005/8/layout/matrix2" loCatId="list" qsTypeId="urn:microsoft.com/office/officeart/2005/8/quickstyle/simple2" qsCatId="simple" csTypeId="urn:microsoft.com/office/officeart/2005/8/colors/accent1_4" csCatId="accent1" phldr="1"/>
      <dgm:spPr/>
      <dgm:t>
        <a:bodyPr/>
        <a:lstStyle/>
        <a:p>
          <a:endParaRPr lang="en-GB"/>
        </a:p>
      </dgm:t>
    </dgm:pt>
    <dgm:pt modelId="{D4C1F4FF-C464-C24E-8352-62A868A5E651}">
      <dgm:prSet phldrT="[Text]" custT="1"/>
      <dgm:spPr/>
      <dgm:t>
        <a:bodyPr/>
        <a:lstStyle/>
        <a:p>
          <a:pPr>
            <a:buNone/>
          </a:pPr>
          <a:r>
            <a:rPr lang="en-GB" sz="2400" dirty="0"/>
            <a:t>All participants use dominant platforms for information exchange.</a:t>
          </a:r>
        </a:p>
      </dgm:t>
    </dgm:pt>
    <dgm:pt modelId="{9523BD83-0B11-D543-94DE-B03A1061DC7B}" type="parTrans" cxnId="{A00A35DF-B340-FB4F-B89C-1E669F5DDA07}">
      <dgm:prSet/>
      <dgm:spPr/>
      <dgm:t>
        <a:bodyPr/>
        <a:lstStyle/>
        <a:p>
          <a:endParaRPr lang="en-GB"/>
        </a:p>
      </dgm:t>
    </dgm:pt>
    <dgm:pt modelId="{6AE4A311-BFA1-DE49-B78D-30B90480BAA7}" type="sibTrans" cxnId="{A00A35DF-B340-FB4F-B89C-1E669F5DDA07}">
      <dgm:prSet/>
      <dgm:spPr/>
      <dgm:t>
        <a:bodyPr/>
        <a:lstStyle/>
        <a:p>
          <a:endParaRPr lang="en-GB"/>
        </a:p>
      </dgm:t>
    </dgm:pt>
    <dgm:pt modelId="{0DC0E23C-887C-6D40-B12A-7F77C392BB01}">
      <dgm:prSet phldrT="[Text]" custT="1"/>
      <dgm:spPr/>
      <dgm:t>
        <a:bodyPr/>
        <a:lstStyle/>
        <a:p>
          <a:pPr algn="ctr"/>
          <a:r>
            <a:rPr lang="en-GB" sz="2000" dirty="0"/>
            <a:t>All surveyed centres collectively agreed on the statement that digital transformation creates favourable work conditions for  both staff and administrations. </a:t>
          </a:r>
        </a:p>
      </dgm:t>
    </dgm:pt>
    <dgm:pt modelId="{CAA47784-220D-704C-86D3-D316406A0B1F}" type="parTrans" cxnId="{4367A423-05F7-264E-8998-170EACA5B718}">
      <dgm:prSet/>
      <dgm:spPr/>
      <dgm:t>
        <a:bodyPr/>
        <a:lstStyle/>
        <a:p>
          <a:endParaRPr lang="en-GB"/>
        </a:p>
      </dgm:t>
    </dgm:pt>
    <dgm:pt modelId="{627696CD-84F7-8D4F-B61C-96E2B297E41A}" type="sibTrans" cxnId="{4367A423-05F7-264E-8998-170EACA5B718}">
      <dgm:prSet/>
      <dgm:spPr/>
      <dgm:t>
        <a:bodyPr/>
        <a:lstStyle/>
        <a:p>
          <a:endParaRPr lang="en-GB"/>
        </a:p>
      </dgm:t>
    </dgm:pt>
    <dgm:pt modelId="{C5A23E0B-64C6-0246-B1B9-53600B21960D}">
      <dgm:prSet phldrT="[Text]" custT="1"/>
      <dgm:spPr/>
      <dgm:t>
        <a:bodyPr/>
        <a:lstStyle/>
        <a:p>
          <a:pPr algn="ctr">
            <a:buNone/>
          </a:pPr>
          <a:r>
            <a:rPr lang="en-GB" sz="2000" dirty="0"/>
            <a:t>There is a very positive outlook on the idea of comprehensive digital change and a great level of anticipation when it comes to digitalizing repetitive processes. </a:t>
          </a:r>
        </a:p>
      </dgm:t>
    </dgm:pt>
    <dgm:pt modelId="{D1F1ABD7-9E0E-5946-84BB-ACE3144CA281}" type="parTrans" cxnId="{5A25F314-896C-0B44-AC80-4ED9472ED1C7}">
      <dgm:prSet/>
      <dgm:spPr/>
      <dgm:t>
        <a:bodyPr/>
        <a:lstStyle/>
        <a:p>
          <a:endParaRPr lang="en-GB"/>
        </a:p>
      </dgm:t>
    </dgm:pt>
    <dgm:pt modelId="{C4139127-7866-524F-9D99-BBDD8CDCAE36}" type="sibTrans" cxnId="{5A25F314-896C-0B44-AC80-4ED9472ED1C7}">
      <dgm:prSet/>
      <dgm:spPr/>
      <dgm:t>
        <a:bodyPr/>
        <a:lstStyle/>
        <a:p>
          <a:endParaRPr lang="en-GB"/>
        </a:p>
      </dgm:t>
    </dgm:pt>
    <dgm:pt modelId="{2328BDD0-C6A6-4C49-998A-1C3EF1F3EE60}">
      <dgm:prSet phldrT="[Text]" phldr="1"/>
      <dgm:spPr/>
      <dgm:t>
        <a:bodyPr/>
        <a:lstStyle/>
        <a:p>
          <a:endParaRPr lang="en-GB"/>
        </a:p>
      </dgm:t>
    </dgm:pt>
    <dgm:pt modelId="{06582931-00F3-7641-AD45-BC20B0E4AE8A}" type="parTrans" cxnId="{D658AEEF-6E35-114D-9220-044B0C243DC2}">
      <dgm:prSet/>
      <dgm:spPr/>
      <dgm:t>
        <a:bodyPr/>
        <a:lstStyle/>
        <a:p>
          <a:endParaRPr lang="en-GB"/>
        </a:p>
      </dgm:t>
    </dgm:pt>
    <dgm:pt modelId="{317DE52A-31FB-FB46-BA4C-74799A798EE1}" type="sibTrans" cxnId="{D658AEEF-6E35-114D-9220-044B0C243DC2}">
      <dgm:prSet/>
      <dgm:spPr/>
      <dgm:t>
        <a:bodyPr/>
        <a:lstStyle/>
        <a:p>
          <a:endParaRPr lang="en-GB"/>
        </a:p>
      </dgm:t>
    </dgm:pt>
    <dgm:pt modelId="{676BF928-2F26-EB4F-829C-E8DE2538E460}">
      <dgm:prSet custT="1"/>
      <dgm:spPr/>
      <dgm:t>
        <a:bodyPr/>
        <a:lstStyle/>
        <a:p>
          <a:pPr algn="ctr"/>
          <a:r>
            <a:rPr lang="en-US" sz="2400" dirty="0"/>
            <a:t>J</a:t>
          </a:r>
          <a:r>
            <a:rPr lang="en-GB" sz="2400" dirty="0" err="1"/>
            <a:t>ust</a:t>
          </a:r>
          <a:r>
            <a:rPr lang="en-GB" sz="2400" dirty="0"/>
            <a:t> 15% of studied healthcare centres have set a digital transformation strategies in official business plan documentation</a:t>
          </a:r>
          <a:endParaRPr lang="en-BG" sz="2400" dirty="0"/>
        </a:p>
      </dgm:t>
    </dgm:pt>
    <dgm:pt modelId="{21148BFD-4DC4-F94B-8049-3045CF156230}" type="parTrans" cxnId="{DA82C042-404C-4043-A7CD-F690FB94DF65}">
      <dgm:prSet/>
      <dgm:spPr/>
      <dgm:t>
        <a:bodyPr/>
        <a:lstStyle/>
        <a:p>
          <a:endParaRPr lang="en-GB"/>
        </a:p>
      </dgm:t>
    </dgm:pt>
    <dgm:pt modelId="{44D7978A-039B-9F45-81B3-858129C263D7}" type="sibTrans" cxnId="{DA82C042-404C-4043-A7CD-F690FB94DF65}">
      <dgm:prSet/>
      <dgm:spPr/>
      <dgm:t>
        <a:bodyPr/>
        <a:lstStyle/>
        <a:p>
          <a:endParaRPr lang="en-GB"/>
        </a:p>
      </dgm:t>
    </dgm:pt>
    <dgm:pt modelId="{B53763D2-7807-C14B-8E77-158574CA4066}" type="pres">
      <dgm:prSet presAssocID="{2940B2AD-6357-9645-96E0-F248FEF6F081}" presName="matrix" presStyleCnt="0">
        <dgm:presLayoutVars>
          <dgm:chMax val="1"/>
          <dgm:dir/>
          <dgm:resizeHandles val="exact"/>
        </dgm:presLayoutVars>
      </dgm:prSet>
      <dgm:spPr/>
    </dgm:pt>
    <dgm:pt modelId="{8222265C-3C0D-4D49-817E-26CAA004377D}" type="pres">
      <dgm:prSet presAssocID="{2940B2AD-6357-9645-96E0-F248FEF6F081}" presName="axisShape" presStyleLbl="bgShp" presStyleIdx="0" presStyleCnt="1" custScaleX="160518"/>
      <dgm:spPr/>
    </dgm:pt>
    <dgm:pt modelId="{A3844D2E-276E-034D-A187-32B352AA1FC9}" type="pres">
      <dgm:prSet presAssocID="{2940B2AD-6357-9645-96E0-F248FEF6F081}" presName="rect1" presStyleLbl="node1" presStyleIdx="0" presStyleCnt="4" custScaleX="164189" custLinFactNeighborX="-31267" custLinFactNeighborY="1524">
        <dgm:presLayoutVars>
          <dgm:chMax val="0"/>
          <dgm:chPref val="0"/>
          <dgm:bulletEnabled val="1"/>
        </dgm:presLayoutVars>
      </dgm:prSet>
      <dgm:spPr/>
    </dgm:pt>
    <dgm:pt modelId="{850EC97E-1915-2F4B-9AC7-15378B318A8C}" type="pres">
      <dgm:prSet presAssocID="{2940B2AD-6357-9645-96E0-F248FEF6F081}" presName="rect2" presStyleLbl="node1" presStyleIdx="1" presStyleCnt="4" custScaleX="181755" custLinFactNeighborX="44428" custLinFactNeighborY="1524">
        <dgm:presLayoutVars>
          <dgm:chMax val="0"/>
          <dgm:chPref val="0"/>
          <dgm:bulletEnabled val="1"/>
        </dgm:presLayoutVars>
      </dgm:prSet>
      <dgm:spPr/>
    </dgm:pt>
    <dgm:pt modelId="{04E4886F-6B5B-764B-8442-475CA3A1A7DA}" type="pres">
      <dgm:prSet presAssocID="{2940B2AD-6357-9645-96E0-F248FEF6F081}" presName="rect3" presStyleLbl="node1" presStyleIdx="2" presStyleCnt="4" custScaleX="169978" custLinFactNeighborX="-35608" custLinFactNeighborY="-1319">
        <dgm:presLayoutVars>
          <dgm:chMax val="0"/>
          <dgm:chPref val="0"/>
          <dgm:bulletEnabled val="1"/>
        </dgm:presLayoutVars>
      </dgm:prSet>
      <dgm:spPr/>
    </dgm:pt>
    <dgm:pt modelId="{670C88DC-925E-B44E-A643-56FE165CA60B}" type="pres">
      <dgm:prSet presAssocID="{2940B2AD-6357-9645-96E0-F248FEF6F081}" presName="rect4" presStyleLbl="node1" presStyleIdx="3" presStyleCnt="4" custScaleX="179641" custLinFactNeighborX="48560" custLinFactNeighborY="-352">
        <dgm:presLayoutVars>
          <dgm:chMax val="0"/>
          <dgm:chPref val="0"/>
          <dgm:bulletEnabled val="1"/>
        </dgm:presLayoutVars>
      </dgm:prSet>
      <dgm:spPr/>
    </dgm:pt>
  </dgm:ptLst>
  <dgm:cxnLst>
    <dgm:cxn modelId="{5A25F314-896C-0B44-AC80-4ED9472ED1C7}" srcId="{2940B2AD-6357-9645-96E0-F248FEF6F081}" destId="{C5A23E0B-64C6-0246-B1B9-53600B21960D}" srcOrd="3" destOrd="0" parTransId="{D1F1ABD7-9E0E-5946-84BB-ACE3144CA281}" sibTransId="{C4139127-7866-524F-9D99-BBDD8CDCAE36}"/>
    <dgm:cxn modelId="{4CF7E120-9198-994E-9ABD-BED6B0E7C106}" type="presOf" srcId="{C5A23E0B-64C6-0246-B1B9-53600B21960D}" destId="{670C88DC-925E-B44E-A643-56FE165CA60B}" srcOrd="0" destOrd="0" presId="urn:microsoft.com/office/officeart/2005/8/layout/matrix2"/>
    <dgm:cxn modelId="{4367A423-05F7-264E-8998-170EACA5B718}" srcId="{2940B2AD-6357-9645-96E0-F248FEF6F081}" destId="{0DC0E23C-887C-6D40-B12A-7F77C392BB01}" srcOrd="2" destOrd="0" parTransId="{CAA47784-220D-704C-86D3-D316406A0B1F}" sibTransId="{627696CD-84F7-8D4F-B61C-96E2B297E41A}"/>
    <dgm:cxn modelId="{DA82C042-404C-4043-A7CD-F690FB94DF65}" srcId="{2940B2AD-6357-9645-96E0-F248FEF6F081}" destId="{676BF928-2F26-EB4F-829C-E8DE2538E460}" srcOrd="1" destOrd="0" parTransId="{21148BFD-4DC4-F94B-8049-3045CF156230}" sibTransId="{44D7978A-039B-9F45-81B3-858129C263D7}"/>
    <dgm:cxn modelId="{285F7344-D15B-EF48-8B4D-1553145ADE7A}" type="presOf" srcId="{D4C1F4FF-C464-C24E-8352-62A868A5E651}" destId="{A3844D2E-276E-034D-A187-32B352AA1FC9}" srcOrd="0" destOrd="0" presId="urn:microsoft.com/office/officeart/2005/8/layout/matrix2"/>
    <dgm:cxn modelId="{EF5E9077-DEE0-7A49-8FE6-6A1BE5423E37}" type="presOf" srcId="{676BF928-2F26-EB4F-829C-E8DE2538E460}" destId="{850EC97E-1915-2F4B-9AC7-15378B318A8C}" srcOrd="0" destOrd="0" presId="urn:microsoft.com/office/officeart/2005/8/layout/matrix2"/>
    <dgm:cxn modelId="{4DF07199-989F-AC4A-A190-40F11C5ED3F9}" type="presOf" srcId="{0DC0E23C-887C-6D40-B12A-7F77C392BB01}" destId="{04E4886F-6B5B-764B-8442-475CA3A1A7DA}" srcOrd="0" destOrd="0" presId="urn:microsoft.com/office/officeart/2005/8/layout/matrix2"/>
    <dgm:cxn modelId="{A00A35DF-B340-FB4F-B89C-1E669F5DDA07}" srcId="{2940B2AD-6357-9645-96E0-F248FEF6F081}" destId="{D4C1F4FF-C464-C24E-8352-62A868A5E651}" srcOrd="0" destOrd="0" parTransId="{9523BD83-0B11-D543-94DE-B03A1061DC7B}" sibTransId="{6AE4A311-BFA1-DE49-B78D-30B90480BAA7}"/>
    <dgm:cxn modelId="{811A00EB-61AF-EF47-A97B-E893772FD2A1}" type="presOf" srcId="{2940B2AD-6357-9645-96E0-F248FEF6F081}" destId="{B53763D2-7807-C14B-8E77-158574CA4066}" srcOrd="0" destOrd="0" presId="urn:microsoft.com/office/officeart/2005/8/layout/matrix2"/>
    <dgm:cxn modelId="{D658AEEF-6E35-114D-9220-044B0C243DC2}" srcId="{2940B2AD-6357-9645-96E0-F248FEF6F081}" destId="{2328BDD0-C6A6-4C49-998A-1C3EF1F3EE60}" srcOrd="4" destOrd="0" parTransId="{06582931-00F3-7641-AD45-BC20B0E4AE8A}" sibTransId="{317DE52A-31FB-FB46-BA4C-74799A798EE1}"/>
    <dgm:cxn modelId="{05788486-563D-EF4F-BD98-22A9A02881A7}" type="presParOf" srcId="{B53763D2-7807-C14B-8E77-158574CA4066}" destId="{8222265C-3C0D-4D49-817E-26CAA004377D}" srcOrd="0" destOrd="0" presId="urn:microsoft.com/office/officeart/2005/8/layout/matrix2"/>
    <dgm:cxn modelId="{CAD1837C-4EA8-814C-9196-C46F258144E7}" type="presParOf" srcId="{B53763D2-7807-C14B-8E77-158574CA4066}" destId="{A3844D2E-276E-034D-A187-32B352AA1FC9}" srcOrd="1" destOrd="0" presId="urn:microsoft.com/office/officeart/2005/8/layout/matrix2"/>
    <dgm:cxn modelId="{4E2310B9-A363-4849-8F4E-C8821593E651}" type="presParOf" srcId="{B53763D2-7807-C14B-8E77-158574CA4066}" destId="{850EC97E-1915-2F4B-9AC7-15378B318A8C}" srcOrd="2" destOrd="0" presId="urn:microsoft.com/office/officeart/2005/8/layout/matrix2"/>
    <dgm:cxn modelId="{86FD6E41-4945-C742-8DE8-C361E6D02D41}" type="presParOf" srcId="{B53763D2-7807-C14B-8E77-158574CA4066}" destId="{04E4886F-6B5B-764B-8442-475CA3A1A7DA}" srcOrd="3" destOrd="0" presId="urn:microsoft.com/office/officeart/2005/8/layout/matrix2"/>
    <dgm:cxn modelId="{06D94E7C-8E2A-5E4E-884F-5FFC83FDE29E}" type="presParOf" srcId="{B53763D2-7807-C14B-8E77-158574CA4066}" destId="{670C88DC-925E-B44E-A643-56FE165CA60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05384-8032-D64A-AB23-45E638F6A767}">
      <dsp:nvSpPr>
        <dsp:cNvPr id="0" name=""/>
        <dsp:cNvSpPr/>
      </dsp:nvSpPr>
      <dsp:spPr>
        <a:xfrm>
          <a:off x="0" y="75487"/>
          <a:ext cx="4986337" cy="9534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Disruptive digital transformation</a:t>
          </a:r>
          <a:endParaRPr lang="en-US" sz="2400" kern="1200" dirty="0"/>
        </a:p>
      </dsp:txBody>
      <dsp:txXfrm>
        <a:off x="46541" y="122028"/>
        <a:ext cx="4893255" cy="860321"/>
      </dsp:txXfrm>
    </dsp:sp>
    <dsp:sp modelId="{E2F51EBC-6C23-4048-BAAA-50DDB0C35FF2}">
      <dsp:nvSpPr>
        <dsp:cNvPr id="0" name=""/>
        <dsp:cNvSpPr/>
      </dsp:nvSpPr>
      <dsp:spPr>
        <a:xfrm>
          <a:off x="0" y="1098010"/>
          <a:ext cx="4986337" cy="953403"/>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Business model led digital transformation</a:t>
          </a:r>
          <a:endParaRPr lang="en-US" sz="2400" kern="1200" dirty="0"/>
        </a:p>
      </dsp:txBody>
      <dsp:txXfrm>
        <a:off x="46541" y="1144551"/>
        <a:ext cx="4893255" cy="860321"/>
      </dsp:txXfrm>
    </dsp:sp>
    <dsp:sp modelId="{E9F6D6E3-E312-194E-9723-25C6B60E17BF}">
      <dsp:nvSpPr>
        <dsp:cNvPr id="0" name=""/>
        <dsp:cNvSpPr/>
      </dsp:nvSpPr>
      <dsp:spPr>
        <a:xfrm>
          <a:off x="0" y="2120534"/>
          <a:ext cx="4986337" cy="953403"/>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Technology led digital transformation</a:t>
          </a:r>
          <a:endParaRPr lang="en-US" sz="2400" kern="1200" dirty="0"/>
        </a:p>
      </dsp:txBody>
      <dsp:txXfrm>
        <a:off x="46541" y="2167075"/>
        <a:ext cx="4893255" cy="860321"/>
      </dsp:txXfrm>
    </dsp:sp>
    <dsp:sp modelId="{E00B2160-8723-BE44-9BD5-2A27AD2ECDCA}">
      <dsp:nvSpPr>
        <dsp:cNvPr id="0" name=""/>
        <dsp:cNvSpPr/>
      </dsp:nvSpPr>
      <dsp:spPr>
        <a:xfrm>
          <a:off x="0" y="3143058"/>
          <a:ext cx="4986337" cy="95340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Proud to be </a:t>
          </a:r>
          <a:r>
            <a:rPr lang="en-GB" sz="2400" i="1" kern="1200" dirty="0" err="1"/>
            <a:t>analog</a:t>
          </a:r>
          <a:endParaRPr lang="en-US" sz="2400" kern="1200" dirty="0"/>
        </a:p>
      </dsp:txBody>
      <dsp:txXfrm>
        <a:off x="46541" y="3189599"/>
        <a:ext cx="4893255"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2FE7A-32A7-364A-974E-1167BE35E548}">
      <dsp:nvSpPr>
        <dsp:cNvPr id="0" name=""/>
        <dsp:cNvSpPr/>
      </dsp:nvSpPr>
      <dsp:spPr>
        <a:xfrm>
          <a:off x="415930" y="457142"/>
          <a:ext cx="1644912" cy="14378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26</a:t>
          </a:r>
          <a:r>
            <a:rPr lang="en-GB" sz="2500" kern="1200" baseline="30000" dirty="0"/>
            <a:t>th</a:t>
          </a:r>
          <a:r>
            <a:rPr lang="en-GB" sz="2500" kern="1200" dirty="0"/>
            <a:t> place </a:t>
          </a:r>
        </a:p>
      </dsp:txBody>
      <dsp:txXfrm>
        <a:off x="827158" y="672821"/>
        <a:ext cx="801895" cy="1006502"/>
      </dsp:txXfrm>
    </dsp:sp>
    <dsp:sp modelId="{1C2BEE6C-9680-EA47-B453-53E362B6367F}">
      <dsp:nvSpPr>
        <dsp:cNvPr id="0" name=""/>
        <dsp:cNvSpPr/>
      </dsp:nvSpPr>
      <dsp:spPr>
        <a:xfrm>
          <a:off x="4702" y="764844"/>
          <a:ext cx="822456" cy="82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2017</a:t>
          </a:r>
        </a:p>
      </dsp:txBody>
      <dsp:txXfrm>
        <a:off x="125148" y="885290"/>
        <a:ext cx="581564" cy="581564"/>
      </dsp:txXfrm>
    </dsp:sp>
    <dsp:sp modelId="{60F7BEE7-28C7-4941-92D2-3DE930C666FC}">
      <dsp:nvSpPr>
        <dsp:cNvPr id="0" name=""/>
        <dsp:cNvSpPr/>
      </dsp:nvSpPr>
      <dsp:spPr>
        <a:xfrm>
          <a:off x="2574878" y="457142"/>
          <a:ext cx="1644912" cy="14378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27</a:t>
          </a:r>
          <a:r>
            <a:rPr lang="en-GB" sz="2500" kern="1200" baseline="30000" dirty="0"/>
            <a:t>th</a:t>
          </a:r>
          <a:r>
            <a:rPr lang="en-GB" sz="2500" kern="1200" dirty="0"/>
            <a:t> place</a:t>
          </a:r>
        </a:p>
      </dsp:txBody>
      <dsp:txXfrm>
        <a:off x="2986106" y="672821"/>
        <a:ext cx="801895" cy="1006502"/>
      </dsp:txXfrm>
    </dsp:sp>
    <dsp:sp modelId="{E066EC93-221F-8C4B-B0C8-CF5AC5F1B371}">
      <dsp:nvSpPr>
        <dsp:cNvPr id="0" name=""/>
        <dsp:cNvSpPr/>
      </dsp:nvSpPr>
      <dsp:spPr>
        <a:xfrm>
          <a:off x="2163650" y="764844"/>
          <a:ext cx="822456" cy="82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2018</a:t>
          </a:r>
        </a:p>
      </dsp:txBody>
      <dsp:txXfrm>
        <a:off x="2284096" y="885290"/>
        <a:ext cx="581564" cy="581564"/>
      </dsp:txXfrm>
    </dsp:sp>
    <dsp:sp modelId="{8648E55D-E722-C44B-A9E4-5D85C1EBB362}">
      <dsp:nvSpPr>
        <dsp:cNvPr id="0" name=""/>
        <dsp:cNvSpPr/>
      </dsp:nvSpPr>
      <dsp:spPr>
        <a:xfrm>
          <a:off x="4733825" y="457142"/>
          <a:ext cx="1644912" cy="14378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28</a:t>
          </a:r>
          <a:r>
            <a:rPr lang="en-GB" sz="2500" kern="1200" baseline="30000" dirty="0"/>
            <a:t>th</a:t>
          </a:r>
          <a:r>
            <a:rPr lang="en-GB" sz="2500" kern="1200" dirty="0"/>
            <a:t> place</a:t>
          </a:r>
        </a:p>
      </dsp:txBody>
      <dsp:txXfrm>
        <a:off x="5145053" y="672821"/>
        <a:ext cx="801895" cy="1006502"/>
      </dsp:txXfrm>
    </dsp:sp>
    <dsp:sp modelId="{6C14E569-0814-5347-96E2-5558A32C4E1A}">
      <dsp:nvSpPr>
        <dsp:cNvPr id="0" name=""/>
        <dsp:cNvSpPr/>
      </dsp:nvSpPr>
      <dsp:spPr>
        <a:xfrm>
          <a:off x="4322597" y="764844"/>
          <a:ext cx="822456" cy="82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2019</a:t>
          </a:r>
        </a:p>
      </dsp:txBody>
      <dsp:txXfrm>
        <a:off x="4443043" y="885290"/>
        <a:ext cx="581564" cy="581564"/>
      </dsp:txXfrm>
    </dsp:sp>
    <dsp:sp modelId="{102EBD4F-9442-7B46-8FB8-4DE01B66A8AA}">
      <dsp:nvSpPr>
        <dsp:cNvPr id="0" name=""/>
        <dsp:cNvSpPr/>
      </dsp:nvSpPr>
      <dsp:spPr>
        <a:xfrm>
          <a:off x="6892773" y="457142"/>
          <a:ext cx="1644912" cy="14378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28</a:t>
          </a:r>
          <a:r>
            <a:rPr lang="en-GB" sz="2500" kern="1200" baseline="30000" dirty="0"/>
            <a:t>th</a:t>
          </a:r>
          <a:r>
            <a:rPr lang="en-GB" sz="2500" kern="1200" dirty="0"/>
            <a:t> place</a:t>
          </a:r>
        </a:p>
      </dsp:txBody>
      <dsp:txXfrm>
        <a:off x="7304001" y="672821"/>
        <a:ext cx="801895" cy="1006502"/>
      </dsp:txXfrm>
    </dsp:sp>
    <dsp:sp modelId="{F6B1E909-C2FD-B645-B983-95F853FA685D}">
      <dsp:nvSpPr>
        <dsp:cNvPr id="0" name=""/>
        <dsp:cNvSpPr/>
      </dsp:nvSpPr>
      <dsp:spPr>
        <a:xfrm>
          <a:off x="6481545" y="764844"/>
          <a:ext cx="822456" cy="82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2020</a:t>
          </a:r>
        </a:p>
      </dsp:txBody>
      <dsp:txXfrm>
        <a:off x="6601991" y="885290"/>
        <a:ext cx="581564" cy="581564"/>
      </dsp:txXfrm>
    </dsp:sp>
    <dsp:sp modelId="{122F0CE1-B7C3-B747-AC9F-BB8283088935}">
      <dsp:nvSpPr>
        <dsp:cNvPr id="0" name=""/>
        <dsp:cNvSpPr/>
      </dsp:nvSpPr>
      <dsp:spPr>
        <a:xfrm>
          <a:off x="9051720" y="457142"/>
          <a:ext cx="1644912" cy="143786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26</a:t>
          </a:r>
          <a:r>
            <a:rPr lang="en-GB" sz="2500" kern="1200" baseline="30000" dirty="0"/>
            <a:t>th</a:t>
          </a:r>
          <a:r>
            <a:rPr lang="en-GB" sz="2500" kern="1200" dirty="0"/>
            <a:t> place</a:t>
          </a:r>
        </a:p>
      </dsp:txBody>
      <dsp:txXfrm>
        <a:off x="9462948" y="672821"/>
        <a:ext cx="801895" cy="1006502"/>
      </dsp:txXfrm>
    </dsp:sp>
    <dsp:sp modelId="{9119696B-BD09-6A4E-984A-5215B16378B1}">
      <dsp:nvSpPr>
        <dsp:cNvPr id="0" name=""/>
        <dsp:cNvSpPr/>
      </dsp:nvSpPr>
      <dsp:spPr>
        <a:xfrm>
          <a:off x="8640492" y="764844"/>
          <a:ext cx="822456" cy="82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2021</a:t>
          </a:r>
        </a:p>
      </dsp:txBody>
      <dsp:txXfrm>
        <a:off x="8760938" y="885290"/>
        <a:ext cx="581564" cy="581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2265C-3C0D-4D49-817E-26CAA004377D}">
      <dsp:nvSpPr>
        <dsp:cNvPr id="0" name=""/>
        <dsp:cNvSpPr/>
      </dsp:nvSpPr>
      <dsp:spPr>
        <a:xfrm>
          <a:off x="-11" y="0"/>
          <a:ext cx="8697935" cy="5418667"/>
        </a:xfrm>
        <a:prstGeom prst="quadArrow">
          <a:avLst>
            <a:gd name="adj1" fmla="val 2000"/>
            <a:gd name="adj2" fmla="val 4000"/>
            <a:gd name="adj3" fmla="val 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44D2E-276E-034D-A187-32B352AA1FC9}">
      <dsp:nvSpPr>
        <dsp:cNvPr id="0" name=""/>
        <dsp:cNvSpPr/>
      </dsp:nvSpPr>
      <dsp:spPr>
        <a:xfrm>
          <a:off x="618496" y="385245"/>
          <a:ext cx="3558742" cy="216746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All participants use dominant platforms for information exchange.</a:t>
          </a:r>
        </a:p>
      </dsp:txBody>
      <dsp:txXfrm>
        <a:off x="724303" y="491052"/>
        <a:ext cx="3347128" cy="1955852"/>
      </dsp:txXfrm>
    </dsp:sp>
    <dsp:sp modelId="{850EC97E-1915-2F4B-9AC7-15378B318A8C}">
      <dsp:nvSpPr>
        <dsp:cNvPr id="0" name=""/>
        <dsp:cNvSpPr/>
      </dsp:nvSpPr>
      <dsp:spPr>
        <a:xfrm>
          <a:off x="4615565" y="385245"/>
          <a:ext cx="3939479" cy="2167466"/>
        </a:xfrm>
        <a:prstGeom prst="roundRect">
          <a:avLst/>
        </a:prstGeom>
        <a:solidFill>
          <a:schemeClr val="accent1">
            <a:shade val="50000"/>
            <a:hueOff val="201247"/>
            <a:satOff val="-4901"/>
            <a:lumOff val="214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a:t>
          </a:r>
          <a:r>
            <a:rPr lang="en-GB" sz="2400" kern="1200" dirty="0" err="1"/>
            <a:t>ust</a:t>
          </a:r>
          <a:r>
            <a:rPr lang="en-GB" sz="2400" kern="1200" dirty="0"/>
            <a:t> 15% of studied healthcare centres have set a digital transformation strategies in official business plan documentation</a:t>
          </a:r>
          <a:endParaRPr lang="en-BG" sz="2400" kern="1200" dirty="0"/>
        </a:p>
      </dsp:txBody>
      <dsp:txXfrm>
        <a:off x="4721372" y="491052"/>
        <a:ext cx="3727865" cy="1955852"/>
      </dsp:txXfrm>
    </dsp:sp>
    <dsp:sp modelId="{04E4886F-6B5B-764B-8442-475CA3A1A7DA}">
      <dsp:nvSpPr>
        <dsp:cNvPr id="0" name=""/>
        <dsp:cNvSpPr/>
      </dsp:nvSpPr>
      <dsp:spPr>
        <a:xfrm>
          <a:off x="461669" y="2870397"/>
          <a:ext cx="3684216" cy="2167466"/>
        </a:xfrm>
        <a:prstGeom prst="roundRect">
          <a:avLst/>
        </a:prstGeom>
        <a:solidFill>
          <a:schemeClr val="accent1">
            <a:shade val="50000"/>
            <a:hueOff val="402493"/>
            <a:satOff val="-9802"/>
            <a:lumOff val="428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All surveyed centres collectively agreed on the statement that digital transformation creates favourable work conditions for  both staff and administrations. </a:t>
          </a:r>
        </a:p>
      </dsp:txBody>
      <dsp:txXfrm>
        <a:off x="567476" y="2976204"/>
        <a:ext cx="3472602" cy="1955852"/>
      </dsp:txXfrm>
    </dsp:sp>
    <dsp:sp modelId="{670C88DC-925E-B44E-A643-56FE165CA60B}">
      <dsp:nvSpPr>
        <dsp:cNvPr id="0" name=""/>
        <dsp:cNvSpPr/>
      </dsp:nvSpPr>
      <dsp:spPr>
        <a:xfrm>
          <a:off x="4728035" y="2891357"/>
          <a:ext cx="3893659" cy="2167466"/>
        </a:xfrm>
        <a:prstGeom prst="roundRect">
          <a:avLst/>
        </a:prstGeom>
        <a:solidFill>
          <a:schemeClr val="accent1">
            <a:shade val="50000"/>
            <a:hueOff val="201247"/>
            <a:satOff val="-4901"/>
            <a:lumOff val="214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There is a very positive outlook on the idea of comprehensive digital change and a great level of anticipation when it comes to digitalizing repetitive processes. </a:t>
          </a:r>
        </a:p>
      </dsp:txBody>
      <dsp:txXfrm>
        <a:off x="4833842" y="2997164"/>
        <a:ext cx="3682045"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9F09C-5952-8742-BE41-484AF6C2840A}" type="datetimeFigureOut">
              <a:rPr lang="en-BG" smtClean="0"/>
              <a:t>4.10.22</a:t>
            </a:fld>
            <a:endParaRPr lang="en-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9AEFD-C56A-AA44-AD13-54DDC678F482}" type="slidenum">
              <a:rPr lang="en-BG" smtClean="0"/>
              <a:t>‹#›</a:t>
            </a:fld>
            <a:endParaRPr lang="en-BG"/>
          </a:p>
        </p:txBody>
      </p:sp>
    </p:spTree>
    <p:extLst>
      <p:ext uri="{BB962C8B-B14F-4D97-AF65-F5344CB8AC3E}">
        <p14:creationId xmlns:p14="http://schemas.microsoft.com/office/powerpoint/2010/main" val="187054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G" dirty="0"/>
          </a:p>
        </p:txBody>
      </p:sp>
      <p:sp>
        <p:nvSpPr>
          <p:cNvPr id="4" name="Slide Number Placeholder 3"/>
          <p:cNvSpPr>
            <a:spLocks noGrp="1"/>
          </p:cNvSpPr>
          <p:nvPr>
            <p:ph type="sldNum" sz="quarter" idx="5"/>
          </p:nvPr>
        </p:nvSpPr>
        <p:spPr/>
        <p:txBody>
          <a:bodyPr/>
          <a:lstStyle/>
          <a:p>
            <a:fld id="{32B9AEFD-C56A-AA44-AD13-54DDC678F482}" type="slidenum">
              <a:rPr lang="en-BG" smtClean="0"/>
              <a:t>5</a:t>
            </a:fld>
            <a:endParaRPr lang="en-BG"/>
          </a:p>
        </p:txBody>
      </p:sp>
    </p:spTree>
    <p:extLst>
      <p:ext uri="{BB962C8B-B14F-4D97-AF65-F5344CB8AC3E}">
        <p14:creationId xmlns:p14="http://schemas.microsoft.com/office/powerpoint/2010/main" val="73211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G" dirty="0"/>
          </a:p>
        </p:txBody>
      </p:sp>
      <p:sp>
        <p:nvSpPr>
          <p:cNvPr id="4" name="Slide Number Placeholder 3"/>
          <p:cNvSpPr>
            <a:spLocks noGrp="1"/>
          </p:cNvSpPr>
          <p:nvPr>
            <p:ph type="sldNum" sz="quarter" idx="5"/>
          </p:nvPr>
        </p:nvSpPr>
        <p:spPr/>
        <p:txBody>
          <a:bodyPr/>
          <a:lstStyle/>
          <a:p>
            <a:fld id="{32B9AEFD-C56A-AA44-AD13-54DDC678F482}" type="slidenum">
              <a:rPr lang="en-BG" smtClean="0"/>
              <a:t>9</a:t>
            </a:fld>
            <a:endParaRPr lang="en-BG"/>
          </a:p>
        </p:txBody>
      </p:sp>
    </p:spTree>
    <p:extLst>
      <p:ext uri="{BB962C8B-B14F-4D97-AF65-F5344CB8AC3E}">
        <p14:creationId xmlns:p14="http://schemas.microsoft.com/office/powerpoint/2010/main" val="111622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G" dirty="0"/>
          </a:p>
        </p:txBody>
      </p:sp>
      <p:sp>
        <p:nvSpPr>
          <p:cNvPr id="4" name="Slide Number Placeholder 3"/>
          <p:cNvSpPr>
            <a:spLocks noGrp="1"/>
          </p:cNvSpPr>
          <p:nvPr>
            <p:ph type="sldNum" sz="quarter" idx="5"/>
          </p:nvPr>
        </p:nvSpPr>
        <p:spPr/>
        <p:txBody>
          <a:bodyPr/>
          <a:lstStyle/>
          <a:p>
            <a:fld id="{32B9AEFD-C56A-AA44-AD13-54DDC678F482}" type="slidenum">
              <a:rPr lang="en-BG" smtClean="0"/>
              <a:t>10</a:t>
            </a:fld>
            <a:endParaRPr lang="en-BG"/>
          </a:p>
        </p:txBody>
      </p:sp>
    </p:spTree>
    <p:extLst>
      <p:ext uri="{BB962C8B-B14F-4D97-AF65-F5344CB8AC3E}">
        <p14:creationId xmlns:p14="http://schemas.microsoft.com/office/powerpoint/2010/main" val="185843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G" dirty="0"/>
          </a:p>
        </p:txBody>
      </p:sp>
      <p:sp>
        <p:nvSpPr>
          <p:cNvPr id="4" name="Slide Number Placeholder 3"/>
          <p:cNvSpPr>
            <a:spLocks noGrp="1"/>
          </p:cNvSpPr>
          <p:nvPr>
            <p:ph type="sldNum" sz="quarter" idx="5"/>
          </p:nvPr>
        </p:nvSpPr>
        <p:spPr/>
        <p:txBody>
          <a:bodyPr/>
          <a:lstStyle/>
          <a:p>
            <a:fld id="{32B9AEFD-C56A-AA44-AD13-54DDC678F482}" type="slidenum">
              <a:rPr lang="en-BG" smtClean="0"/>
              <a:t>14</a:t>
            </a:fld>
            <a:endParaRPr lang="en-BG"/>
          </a:p>
        </p:txBody>
      </p:sp>
    </p:spTree>
    <p:extLst>
      <p:ext uri="{BB962C8B-B14F-4D97-AF65-F5344CB8AC3E}">
        <p14:creationId xmlns:p14="http://schemas.microsoft.com/office/powerpoint/2010/main" val="355108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G" dirty="0"/>
          </a:p>
        </p:txBody>
      </p:sp>
      <p:sp>
        <p:nvSpPr>
          <p:cNvPr id="4" name="Slide Number Placeholder 3"/>
          <p:cNvSpPr>
            <a:spLocks noGrp="1"/>
          </p:cNvSpPr>
          <p:nvPr>
            <p:ph type="sldNum" sz="quarter" idx="5"/>
          </p:nvPr>
        </p:nvSpPr>
        <p:spPr/>
        <p:txBody>
          <a:bodyPr/>
          <a:lstStyle/>
          <a:p>
            <a:fld id="{32B9AEFD-C56A-AA44-AD13-54DDC678F482}" type="slidenum">
              <a:rPr lang="en-BG" smtClean="0"/>
              <a:t>18</a:t>
            </a:fld>
            <a:endParaRPr lang="en-BG"/>
          </a:p>
        </p:txBody>
      </p:sp>
    </p:spTree>
    <p:extLst>
      <p:ext uri="{BB962C8B-B14F-4D97-AF65-F5344CB8AC3E}">
        <p14:creationId xmlns:p14="http://schemas.microsoft.com/office/powerpoint/2010/main" val="2038210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2C37-1967-448C-8D23-0CFAB341425F}"/>
              </a:ext>
            </a:extLst>
          </p:cNvPr>
          <p:cNvSpPr>
            <a:spLocks noGrp="1"/>
          </p:cNvSpPr>
          <p:nvPr>
            <p:ph type="ctrTitle" hasCustomPrompt="1"/>
          </p:nvPr>
        </p:nvSpPr>
        <p:spPr>
          <a:xfrm>
            <a:off x="1524000" y="1122363"/>
            <a:ext cx="9144000" cy="2387600"/>
          </a:xfrm>
        </p:spPr>
        <p:txBody>
          <a:bodyPr anchor="b">
            <a:normAutofit/>
          </a:bodyPr>
          <a:lstStyle>
            <a:lvl1pPr algn="ctr">
              <a:defRPr sz="4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Paper Name</a:t>
            </a:r>
          </a:p>
        </p:txBody>
      </p:sp>
      <p:sp>
        <p:nvSpPr>
          <p:cNvPr id="3" name="Subtitle 2">
            <a:extLst>
              <a:ext uri="{FF2B5EF4-FFF2-40B4-BE49-F238E27FC236}">
                <a16:creationId xmlns:a16="http://schemas.microsoft.com/office/drawing/2014/main" id="{57414663-A346-4042-8E75-434EAC1D8B37}"/>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University, Country</a:t>
            </a:r>
          </a:p>
        </p:txBody>
      </p:sp>
      <p:sp>
        <p:nvSpPr>
          <p:cNvPr id="4" name="Date Placeholder 3">
            <a:extLst>
              <a:ext uri="{FF2B5EF4-FFF2-40B4-BE49-F238E27FC236}">
                <a16:creationId xmlns:a16="http://schemas.microsoft.com/office/drawing/2014/main" id="{73E440E2-631D-478D-A0CF-86CD5CF75DBB}"/>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5" name="Footer Placeholder 4">
            <a:extLst>
              <a:ext uri="{FF2B5EF4-FFF2-40B4-BE49-F238E27FC236}">
                <a16:creationId xmlns:a16="http://schemas.microsoft.com/office/drawing/2014/main" id="{7AC4345E-45B8-4C0D-B198-20AAB1E5B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426F7-8909-4417-86EE-D1C295B27699}"/>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252082118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C779-0CFC-4E26-B6FA-0D368F61C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8B9F0-2D76-4DCB-966F-7360ABB506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F83E0-5F80-4946-BE64-61238F292956}"/>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5" name="Footer Placeholder 4">
            <a:extLst>
              <a:ext uri="{FF2B5EF4-FFF2-40B4-BE49-F238E27FC236}">
                <a16:creationId xmlns:a16="http://schemas.microsoft.com/office/drawing/2014/main" id="{1FC5B33F-2565-4A69-B344-565541F66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3C5DC-560A-4A85-80CC-F727B520F308}"/>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41656650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DB465-FC10-4A85-BC4C-6A61AA0738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BCC8F0-4685-448B-BF6D-3F4001839B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52357-1306-4BC3-A722-E80214917A52}"/>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5" name="Footer Placeholder 4">
            <a:extLst>
              <a:ext uri="{FF2B5EF4-FFF2-40B4-BE49-F238E27FC236}">
                <a16:creationId xmlns:a16="http://schemas.microsoft.com/office/drawing/2014/main" id="{E2C525AC-727B-4E50-9E3F-809729EDD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22853-624A-4255-B41B-E049A3034EE8}"/>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33466539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A5E3-BDC8-4BE8-8EF6-79BEAB335D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4A29E-290F-4C7D-B61E-34075FE5B3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1D036-09D8-4DCE-9773-0AA7C9545F1F}"/>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5" name="Footer Placeholder 4">
            <a:extLst>
              <a:ext uri="{FF2B5EF4-FFF2-40B4-BE49-F238E27FC236}">
                <a16:creationId xmlns:a16="http://schemas.microsoft.com/office/drawing/2014/main" id="{D97F593C-32A0-403A-917A-56D29FE5A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B07CC-C5F0-4DC2-BB90-51230F1FF294}"/>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301231044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DC10-D3E0-49FF-991D-EF72EFF99F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5A50D8-19CD-4C0A-A94E-8238CBA2F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F29F03-4F0D-4C53-9C69-3C9977D38637}"/>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5" name="Footer Placeholder 4">
            <a:extLst>
              <a:ext uri="{FF2B5EF4-FFF2-40B4-BE49-F238E27FC236}">
                <a16:creationId xmlns:a16="http://schemas.microsoft.com/office/drawing/2014/main" id="{9D961A3B-C492-4F95-9964-916D2A53D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EF9DE-5995-419E-BB59-C1FB3FD98F26}"/>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283455678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EB51-D7D3-4019-85F1-4515BDF29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1AA07-0D99-4C2B-BD8B-EE80109C0B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09C5D7-058D-4800-A2F4-695EE3C0CF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FCB62-E2A5-4F87-9CA5-6E862DB8674A}"/>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6" name="Footer Placeholder 5">
            <a:extLst>
              <a:ext uri="{FF2B5EF4-FFF2-40B4-BE49-F238E27FC236}">
                <a16:creationId xmlns:a16="http://schemas.microsoft.com/office/drawing/2014/main" id="{20D57881-120B-4FC4-BBBF-32F94651B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1AEC9-9631-41EC-97E4-266D32810117}"/>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5988197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8007-E22C-46A7-A714-47B13121D3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4635A-BA68-49C8-BBB3-E7AC93260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32B64D-473D-4368-8B25-C3DDA65DFF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5754B-4CC2-45B1-A6BA-20BF9FBA5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7DBA82-63AF-4F59-A749-C50B43FB36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3ABDE1-F795-46AF-9ADD-577A89387CF7}"/>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8" name="Footer Placeholder 7">
            <a:extLst>
              <a:ext uri="{FF2B5EF4-FFF2-40B4-BE49-F238E27FC236}">
                <a16:creationId xmlns:a16="http://schemas.microsoft.com/office/drawing/2014/main" id="{6547B9F1-872B-4DE6-A9A4-A3817C04E1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5D1CF-2BF0-47E8-B18C-23973DA5D6CF}"/>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2121250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47DE-6F96-4FB4-BFB2-CC4282A5EA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337BCF-EA81-4CAC-91A0-C5EFF4327AF8}"/>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4" name="Footer Placeholder 3">
            <a:extLst>
              <a:ext uri="{FF2B5EF4-FFF2-40B4-BE49-F238E27FC236}">
                <a16:creationId xmlns:a16="http://schemas.microsoft.com/office/drawing/2014/main" id="{EA1FB70F-167B-4C78-B30C-F4678924C3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EF2878-B09F-4336-AF6D-8855DB395B55}"/>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359154248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ED1BC-66FA-4E46-B5E0-36152F3F01FC}"/>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3" name="Footer Placeholder 2">
            <a:extLst>
              <a:ext uri="{FF2B5EF4-FFF2-40B4-BE49-F238E27FC236}">
                <a16:creationId xmlns:a16="http://schemas.microsoft.com/office/drawing/2014/main" id="{779C26D4-A68F-4F4D-B052-2E4040D3A5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60983-452E-4B0C-AD19-0CF3497A16B7}"/>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39730184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EDB5-064D-4613-BAFF-343DBEAC5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69C63-B1CB-435B-98F0-08FEC7436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04F92-0FF7-4BFD-B1B0-15558D764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6C19E-2FEB-439E-94F7-5005B37D82AE}"/>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6" name="Footer Placeholder 5">
            <a:extLst>
              <a:ext uri="{FF2B5EF4-FFF2-40B4-BE49-F238E27FC236}">
                <a16:creationId xmlns:a16="http://schemas.microsoft.com/office/drawing/2014/main" id="{5A0F9B52-4352-42B4-B832-2D200ED1F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87541-D604-4233-96D8-FFE7AE95E8FE}"/>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23092279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80FC-F8FF-47D5-B7CD-B6D8E5337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C9249E-F326-4A80-86F2-0A2C6588E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DC04E1-BECF-443E-B671-0FA71D202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7018B-5995-4DD2-8311-6B6409505496}"/>
              </a:ext>
            </a:extLst>
          </p:cNvPr>
          <p:cNvSpPr>
            <a:spLocks noGrp="1"/>
          </p:cNvSpPr>
          <p:nvPr>
            <p:ph type="dt" sz="half" idx="10"/>
          </p:nvPr>
        </p:nvSpPr>
        <p:spPr/>
        <p:txBody>
          <a:bodyPr/>
          <a:lstStyle/>
          <a:p>
            <a:fld id="{8F0036A0-8233-4CC7-B02C-13B0276224B3}" type="datetimeFigureOut">
              <a:rPr lang="en-US" smtClean="0"/>
              <a:t>10/4/22</a:t>
            </a:fld>
            <a:endParaRPr lang="en-US"/>
          </a:p>
        </p:txBody>
      </p:sp>
      <p:sp>
        <p:nvSpPr>
          <p:cNvPr id="6" name="Footer Placeholder 5">
            <a:extLst>
              <a:ext uri="{FF2B5EF4-FFF2-40B4-BE49-F238E27FC236}">
                <a16:creationId xmlns:a16="http://schemas.microsoft.com/office/drawing/2014/main" id="{B2D1BF4F-FEFB-4296-941B-82613AA6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CC891-F8D6-42A5-B5EE-9C4D77517F88}"/>
              </a:ext>
            </a:extLst>
          </p:cNvPr>
          <p:cNvSpPr>
            <a:spLocks noGrp="1"/>
          </p:cNvSpPr>
          <p:nvPr>
            <p:ph type="sldNum" sz="quarter" idx="12"/>
          </p:nvPr>
        </p:nvSpPr>
        <p:spPr/>
        <p:txBody>
          <a:bodyPr/>
          <a:lstStyle/>
          <a:p>
            <a:fld id="{87983E71-B76B-46B5-9866-6054DAAA9C72}" type="slidenum">
              <a:rPr lang="en-US" smtClean="0"/>
              <a:t>‹#›</a:t>
            </a:fld>
            <a:endParaRPr lang="en-US"/>
          </a:p>
        </p:txBody>
      </p:sp>
    </p:spTree>
    <p:extLst>
      <p:ext uri="{BB962C8B-B14F-4D97-AF65-F5344CB8AC3E}">
        <p14:creationId xmlns:p14="http://schemas.microsoft.com/office/powerpoint/2010/main" val="4600087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4DB77-B418-40EB-A1C6-828F363E5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ADB96-7BAA-45CB-8267-809FCC4BD4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4FF9C-3D6E-46DB-8B89-3E7B58CE8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36A0-8233-4CC7-B02C-13B0276224B3}" type="datetimeFigureOut">
              <a:rPr lang="en-US" smtClean="0"/>
              <a:t>10/4/22</a:t>
            </a:fld>
            <a:endParaRPr lang="en-US"/>
          </a:p>
        </p:txBody>
      </p:sp>
      <p:sp>
        <p:nvSpPr>
          <p:cNvPr id="5" name="Footer Placeholder 4">
            <a:extLst>
              <a:ext uri="{FF2B5EF4-FFF2-40B4-BE49-F238E27FC236}">
                <a16:creationId xmlns:a16="http://schemas.microsoft.com/office/drawing/2014/main" id="{DB24EEDF-85FF-40D3-BC61-177A96BD1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B3938F-F760-4CF2-B46C-1C44BC6FE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83E71-B76B-46B5-9866-6054DAAA9C72}" type="slidenum">
              <a:rPr lang="en-US" smtClean="0"/>
              <a:t>‹#›</a:t>
            </a:fld>
            <a:endParaRPr lang="en-US"/>
          </a:p>
        </p:txBody>
      </p:sp>
    </p:spTree>
    <p:extLst>
      <p:ext uri="{BB962C8B-B14F-4D97-AF65-F5344CB8AC3E}">
        <p14:creationId xmlns:p14="http://schemas.microsoft.com/office/powerpoint/2010/main" val="20359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media" Target="../media/media13.m4a"/><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audio" Target="../media/media13.m4a"/></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png"/><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image" Target="../media/image10.jpeg"/><Relationship Id="rId10" Type="http://schemas.microsoft.com/office/2007/relationships/diagramDrawing" Target="../diagrams/drawing1.xml"/><Relationship Id="rId4" Type="http://schemas.openxmlformats.org/officeDocument/2006/relationships/notesSlide" Target="../notesSlides/notesSlide2.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47D3-3BFA-46F5-93DA-E1BE504630BB}"/>
              </a:ext>
            </a:extLst>
          </p:cNvPr>
          <p:cNvSpPr>
            <a:spLocks noGrp="1"/>
          </p:cNvSpPr>
          <p:nvPr>
            <p:ph type="ctrTitle"/>
          </p:nvPr>
        </p:nvSpPr>
        <p:spPr>
          <a:xfrm>
            <a:off x="1365663" y="1549326"/>
            <a:ext cx="9753600" cy="2381807"/>
          </a:xfrm>
        </p:spPr>
        <p:txBody>
          <a:bodyPr>
            <a:normAutofit/>
          </a:bodyPr>
          <a:lstStyle/>
          <a:p>
            <a:r>
              <a:rPr lang="en-BG" sz="3200" b="1" dirty="0">
                <a:effectLst/>
                <a:latin typeface="Times New Roman" panose="02020603050405020304" pitchFamily="18" charset="0"/>
                <a:ea typeface="Times New Roman" panose="02020603050405020304" pitchFamily="18" charset="0"/>
              </a:rPr>
              <a:t>STRATEGIES FOR DIGITAL TRANSFORMATION OF HUMAN RECOURCES IN TIMES OF COVID-19</a:t>
            </a:r>
            <a:br>
              <a:rPr lang="en-BG" sz="2000" dirty="0">
                <a:effectLst/>
                <a:latin typeface="Times New Roman" panose="02020603050405020304" pitchFamily="18" charset="0"/>
                <a:ea typeface="Times New Roman" panose="02020603050405020304" pitchFamily="18" charset="0"/>
              </a:rPr>
            </a:br>
            <a:endParaRPr lang="en-US" sz="4800" dirty="0"/>
          </a:p>
        </p:txBody>
      </p:sp>
      <p:sp>
        <p:nvSpPr>
          <p:cNvPr id="3" name="Subtitle 2">
            <a:extLst>
              <a:ext uri="{FF2B5EF4-FFF2-40B4-BE49-F238E27FC236}">
                <a16:creationId xmlns:a16="http://schemas.microsoft.com/office/drawing/2014/main" id="{828EB1BB-97B4-4180-B829-8AC89A6D346A}"/>
              </a:ext>
            </a:extLst>
          </p:cNvPr>
          <p:cNvSpPr>
            <a:spLocks noGrp="1"/>
          </p:cNvSpPr>
          <p:nvPr>
            <p:ph type="subTitle" idx="1"/>
          </p:nvPr>
        </p:nvSpPr>
        <p:spPr>
          <a:xfrm>
            <a:off x="1907969" y="4064734"/>
            <a:ext cx="8376062" cy="1243940"/>
          </a:xfrm>
        </p:spPr>
        <p:txBody>
          <a:bodyPr>
            <a:normAutofit lnSpcReduction="10000"/>
          </a:bodyPr>
          <a:lstStyle/>
          <a:p>
            <a:pPr>
              <a:spcBef>
                <a:spcPts val="600"/>
              </a:spcBef>
            </a:pPr>
            <a:r>
              <a:rPr lang="en-BG" sz="2800" b="1" dirty="0">
                <a:effectLst/>
                <a:latin typeface="Times New Roman" panose="02020603050405020304" pitchFamily="18" charset="0"/>
                <a:ea typeface="Times New Roman" panose="02020603050405020304" pitchFamily="18" charset="0"/>
              </a:rPr>
              <a:t>Ph.D. student Viola Chakarova</a:t>
            </a:r>
            <a:endParaRPr lang="en-BG" sz="2800" dirty="0">
              <a:effectLst/>
              <a:latin typeface="Times New Roman" panose="02020603050405020304" pitchFamily="18" charset="0"/>
              <a:ea typeface="Times New Roman" panose="02020603050405020304" pitchFamily="18" charset="0"/>
            </a:endParaRPr>
          </a:p>
          <a:p>
            <a:pPr>
              <a:spcBef>
                <a:spcPts val="600"/>
              </a:spcBef>
              <a:tabLst>
                <a:tab pos="5067300" algn="l"/>
              </a:tabLst>
            </a:pPr>
            <a:r>
              <a:rPr lang="en-BG" sz="2800" dirty="0">
                <a:effectLst/>
                <a:latin typeface="Times New Roman" panose="02020603050405020304" pitchFamily="18" charset="0"/>
                <a:ea typeface="Times New Roman" panose="02020603050405020304" pitchFamily="18" charset="0"/>
              </a:rPr>
              <a:t>University of National and World Economy (UNWE), Department of Management,</a:t>
            </a:r>
            <a:r>
              <a:rPr lang="en-BG" sz="2800" b="1" dirty="0">
                <a:effectLst/>
                <a:latin typeface="Times New Roman" panose="02020603050405020304" pitchFamily="18" charset="0"/>
                <a:ea typeface="Times New Roman" panose="02020603050405020304" pitchFamily="18" charset="0"/>
              </a:rPr>
              <a:t> Bulgaria</a:t>
            </a:r>
            <a:r>
              <a:rPr lang="en-BG" sz="2800" dirty="0">
                <a:effectLst/>
                <a:latin typeface="Times New Roman" panose="02020603050405020304" pitchFamily="18" charset="0"/>
                <a:ea typeface="Times New Roman" panose="02020603050405020304" pitchFamily="18" charset="0"/>
              </a:rPr>
              <a:t> </a:t>
            </a:r>
          </a:p>
          <a:p>
            <a:endParaRPr lang="en-US" dirty="0"/>
          </a:p>
        </p:txBody>
      </p:sp>
      <p:pic>
        <p:nvPicPr>
          <p:cNvPr id="5" name="Audio Recording 5 Oct 2022, 7:53:13" descr="Audio Recording 5 Oct 2022, 7:53:13">
            <a:hlinkClick r:id="" action="ppaction://media"/>
            <a:extLst>
              <a:ext uri="{FF2B5EF4-FFF2-40B4-BE49-F238E27FC236}">
                <a16:creationId xmlns:a16="http://schemas.microsoft.com/office/drawing/2014/main" id="{E3CC33F4-6C8B-7FEB-71CD-021769114B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74476870"/>
      </p:ext>
    </p:extLst>
  </p:cSld>
  <p:clrMapOvr>
    <a:masterClrMapping/>
  </p:clrMapOvr>
  <p:transition spd="slow" advTm="429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83BD-8840-AD14-09CA-4BFE14DC00D7}"/>
              </a:ext>
            </a:extLst>
          </p:cNvPr>
          <p:cNvSpPr>
            <a:spLocks noGrp="1"/>
          </p:cNvSpPr>
          <p:nvPr>
            <p:ph type="title"/>
          </p:nvPr>
        </p:nvSpPr>
        <p:spPr>
          <a:xfrm>
            <a:off x="838200" y="528638"/>
            <a:ext cx="10515600" cy="1162050"/>
          </a:xfrm>
        </p:spPr>
        <p:txBody>
          <a:bodyPr>
            <a:normAutofit fontScale="90000"/>
          </a:bodyPr>
          <a:lstStyle/>
          <a:p>
            <a:pPr algn="ctr"/>
            <a:r>
              <a:rPr lang="en-GB" sz="4000" dirty="0">
                <a:solidFill>
                  <a:srgbClr val="002060"/>
                </a:solidFill>
              </a:rPr>
              <a:t>Digital transformation of human recourses in the Bulgarian industry</a:t>
            </a:r>
            <a:br>
              <a:rPr lang="en-GB" dirty="0"/>
            </a:br>
            <a:endParaRPr lang="en-BG" dirty="0"/>
          </a:p>
        </p:txBody>
      </p:sp>
      <p:sp>
        <p:nvSpPr>
          <p:cNvPr id="3" name="Content Placeholder 2">
            <a:extLst>
              <a:ext uri="{FF2B5EF4-FFF2-40B4-BE49-F238E27FC236}">
                <a16:creationId xmlns:a16="http://schemas.microsoft.com/office/drawing/2014/main" id="{E5DE2EB8-FFE0-6CC3-F7B7-767EA6AD3AC1}"/>
              </a:ext>
            </a:extLst>
          </p:cNvPr>
          <p:cNvSpPr>
            <a:spLocks noGrp="1"/>
          </p:cNvSpPr>
          <p:nvPr>
            <p:ph idx="1"/>
          </p:nvPr>
        </p:nvSpPr>
        <p:spPr>
          <a:xfrm>
            <a:off x="1023937" y="1881716"/>
            <a:ext cx="10515600" cy="4037277"/>
          </a:xfrm>
        </p:spPr>
        <p:txBody>
          <a:bodyPr/>
          <a:lstStyle/>
          <a:p>
            <a:pPr marL="0" indent="0" algn="just">
              <a:buNone/>
            </a:pPr>
            <a:r>
              <a:rPr lang="en-GB" dirty="0">
                <a:solidFill>
                  <a:srgbClr val="002060"/>
                </a:solidFill>
              </a:rPr>
              <a:t>   According to the Digital Economy and Society Index (DESI) for year 2021, Bulgaria is on 26th place in the ranking of all 27 EU countries, second to last place in the ranking. According to the same report, 29% of the total Bulgarian population aged 16-74 wield basic digital knowledge, as opposed to an average of 56% for all EU countries. </a:t>
            </a:r>
            <a:endParaRPr lang="en-BG" dirty="0">
              <a:solidFill>
                <a:srgbClr val="002060"/>
              </a:solidFill>
            </a:endParaRPr>
          </a:p>
        </p:txBody>
      </p:sp>
      <p:sp>
        <p:nvSpPr>
          <p:cNvPr id="5" name="TextBox 4">
            <a:extLst>
              <a:ext uri="{FF2B5EF4-FFF2-40B4-BE49-F238E27FC236}">
                <a16:creationId xmlns:a16="http://schemas.microsoft.com/office/drawing/2014/main" id="{DE949142-583C-7090-C551-DD9F375D3377}"/>
              </a:ext>
            </a:extLst>
          </p:cNvPr>
          <p:cNvSpPr txBox="1"/>
          <p:nvPr/>
        </p:nvSpPr>
        <p:spPr>
          <a:xfrm>
            <a:off x="7886701" y="6329362"/>
            <a:ext cx="2971800" cy="338554"/>
          </a:xfrm>
          <a:prstGeom prst="rect">
            <a:avLst/>
          </a:prstGeom>
          <a:noFill/>
        </p:spPr>
        <p:txBody>
          <a:bodyPr wrap="square" rtlCol="0">
            <a:spAutoFit/>
          </a:bodyPr>
          <a:lstStyle/>
          <a:p>
            <a:r>
              <a:rPr lang="en-US" sz="1600" i="1" dirty="0"/>
              <a:t>Source: European Commission</a:t>
            </a:r>
            <a:endParaRPr lang="en-BG" sz="1600" i="1" dirty="0"/>
          </a:p>
        </p:txBody>
      </p:sp>
      <p:graphicFrame>
        <p:nvGraphicFramePr>
          <p:cNvPr id="7" name="Diagram 6">
            <a:extLst>
              <a:ext uri="{FF2B5EF4-FFF2-40B4-BE49-F238E27FC236}">
                <a16:creationId xmlns:a16="http://schemas.microsoft.com/office/drawing/2014/main" id="{4DB7DA8F-D601-D226-E8F2-07461C502D57}"/>
              </a:ext>
            </a:extLst>
          </p:cNvPr>
          <p:cNvGraphicFramePr/>
          <p:nvPr>
            <p:extLst>
              <p:ext uri="{D42A27DB-BD31-4B8C-83A1-F6EECF244321}">
                <p14:modId xmlns:p14="http://schemas.microsoft.com/office/powerpoint/2010/main" val="121164981"/>
              </p:ext>
            </p:extLst>
          </p:nvPr>
        </p:nvGraphicFramePr>
        <p:xfrm>
          <a:off x="838201" y="3786188"/>
          <a:ext cx="10701336" cy="23521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5 Oct 2022, 7:42:38" descr="Audio Recording 5 Oct 2022, 7:42:38">
            <a:hlinkClick r:id="" action="ppaction://media"/>
            <a:extLst>
              <a:ext uri="{FF2B5EF4-FFF2-40B4-BE49-F238E27FC236}">
                <a16:creationId xmlns:a16="http://schemas.microsoft.com/office/drawing/2014/main" id="{870F0308-3B59-1D8C-E5B6-02AA19E094B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47512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graphicEl>
                                              <a:dgm id="{1C2BEE6C-9680-EA47-B453-53E362B6367F}"/>
                                            </p:graphicEl>
                                          </p:spTgt>
                                        </p:tgtEl>
                                        <p:attrNameLst>
                                          <p:attrName>style.visibility</p:attrName>
                                        </p:attrNameLst>
                                      </p:cBhvr>
                                      <p:to>
                                        <p:strVal val="visible"/>
                                      </p:to>
                                    </p:set>
                                    <p:anim calcmode="lin" valueType="num">
                                      <p:cBhvr>
                                        <p:cTn id="7" dur="500" fill="hold"/>
                                        <p:tgtEl>
                                          <p:spTgt spid="7">
                                            <p:graphicEl>
                                              <a:dgm id="{1C2BEE6C-9680-EA47-B453-53E362B6367F}"/>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1C2BEE6C-9680-EA47-B453-53E362B6367F}"/>
                                            </p:graphic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graphicEl>
                                              <a:dgm id="{FCF2FE7A-32A7-364A-974E-1167BE35E548}"/>
                                            </p:graphicEl>
                                          </p:spTgt>
                                        </p:tgtEl>
                                        <p:attrNameLst>
                                          <p:attrName>style.visibility</p:attrName>
                                        </p:attrNameLst>
                                      </p:cBhvr>
                                      <p:to>
                                        <p:strVal val="visible"/>
                                      </p:to>
                                    </p:set>
                                    <p:anim calcmode="lin" valueType="num">
                                      <p:cBhvr>
                                        <p:cTn id="12" dur="500" fill="hold"/>
                                        <p:tgtEl>
                                          <p:spTgt spid="7">
                                            <p:graphicEl>
                                              <a:dgm id="{FCF2FE7A-32A7-364A-974E-1167BE35E548}"/>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FCF2FE7A-32A7-364A-974E-1167BE35E548}"/>
                                            </p:graphic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
                                            <p:graphicEl>
                                              <a:dgm id="{E066EC93-221F-8C4B-B0C8-CF5AC5F1B371}"/>
                                            </p:graphicEl>
                                          </p:spTgt>
                                        </p:tgtEl>
                                        <p:attrNameLst>
                                          <p:attrName>style.visibility</p:attrName>
                                        </p:attrNameLst>
                                      </p:cBhvr>
                                      <p:to>
                                        <p:strVal val="visible"/>
                                      </p:to>
                                    </p:set>
                                    <p:anim calcmode="lin" valueType="num">
                                      <p:cBhvr>
                                        <p:cTn id="17" dur="500" fill="hold"/>
                                        <p:tgtEl>
                                          <p:spTgt spid="7">
                                            <p:graphicEl>
                                              <a:dgm id="{E066EC93-221F-8C4B-B0C8-CF5AC5F1B371}"/>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E066EC93-221F-8C4B-B0C8-CF5AC5F1B371}"/>
                                            </p:graphic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
                                            <p:graphicEl>
                                              <a:dgm id="{60F7BEE7-28C7-4941-92D2-3DE930C666FC}"/>
                                            </p:graphicEl>
                                          </p:spTgt>
                                        </p:tgtEl>
                                        <p:attrNameLst>
                                          <p:attrName>style.visibility</p:attrName>
                                        </p:attrNameLst>
                                      </p:cBhvr>
                                      <p:to>
                                        <p:strVal val="visible"/>
                                      </p:to>
                                    </p:set>
                                    <p:anim calcmode="lin" valueType="num">
                                      <p:cBhvr>
                                        <p:cTn id="22" dur="500" fill="hold"/>
                                        <p:tgtEl>
                                          <p:spTgt spid="7">
                                            <p:graphicEl>
                                              <a:dgm id="{60F7BEE7-28C7-4941-92D2-3DE930C666FC}"/>
                                            </p:graphicEl>
                                          </p:spTgt>
                                        </p:tgtEl>
                                        <p:attrNameLst>
                                          <p:attrName>ppt_w</p:attrName>
                                        </p:attrNameLst>
                                      </p:cBhvr>
                                      <p:tavLst>
                                        <p:tav tm="0">
                                          <p:val>
                                            <p:fltVal val="0"/>
                                          </p:val>
                                        </p:tav>
                                        <p:tav tm="100000">
                                          <p:val>
                                            <p:strVal val="#ppt_w"/>
                                          </p:val>
                                        </p:tav>
                                      </p:tavLst>
                                    </p:anim>
                                    <p:anim calcmode="lin" valueType="num">
                                      <p:cBhvr>
                                        <p:cTn id="23" dur="500" fill="hold"/>
                                        <p:tgtEl>
                                          <p:spTgt spid="7">
                                            <p:graphicEl>
                                              <a:dgm id="{60F7BEE7-28C7-4941-92D2-3DE930C666FC}"/>
                                            </p:graphic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7">
                                            <p:graphicEl>
                                              <a:dgm id="{6C14E569-0814-5347-96E2-5558A32C4E1A}"/>
                                            </p:graphicEl>
                                          </p:spTgt>
                                        </p:tgtEl>
                                        <p:attrNameLst>
                                          <p:attrName>style.visibility</p:attrName>
                                        </p:attrNameLst>
                                      </p:cBhvr>
                                      <p:to>
                                        <p:strVal val="visible"/>
                                      </p:to>
                                    </p:set>
                                    <p:anim calcmode="lin" valueType="num">
                                      <p:cBhvr>
                                        <p:cTn id="27" dur="500" fill="hold"/>
                                        <p:tgtEl>
                                          <p:spTgt spid="7">
                                            <p:graphicEl>
                                              <a:dgm id="{6C14E569-0814-5347-96E2-5558A32C4E1A}"/>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6C14E569-0814-5347-96E2-5558A32C4E1A}"/>
                                            </p:graphic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7">
                                            <p:graphicEl>
                                              <a:dgm id="{8648E55D-E722-C44B-A9E4-5D85C1EBB362}"/>
                                            </p:graphicEl>
                                          </p:spTgt>
                                        </p:tgtEl>
                                        <p:attrNameLst>
                                          <p:attrName>style.visibility</p:attrName>
                                        </p:attrNameLst>
                                      </p:cBhvr>
                                      <p:to>
                                        <p:strVal val="visible"/>
                                      </p:to>
                                    </p:set>
                                    <p:anim calcmode="lin" valueType="num">
                                      <p:cBhvr>
                                        <p:cTn id="32" dur="500" fill="hold"/>
                                        <p:tgtEl>
                                          <p:spTgt spid="7">
                                            <p:graphicEl>
                                              <a:dgm id="{8648E55D-E722-C44B-A9E4-5D85C1EBB362}"/>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dgm id="{8648E55D-E722-C44B-A9E4-5D85C1EBB362}"/>
                                            </p:graphic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7">
                                            <p:graphicEl>
                                              <a:dgm id="{F6B1E909-C2FD-B645-B983-95F853FA685D}"/>
                                            </p:graphicEl>
                                          </p:spTgt>
                                        </p:tgtEl>
                                        <p:attrNameLst>
                                          <p:attrName>style.visibility</p:attrName>
                                        </p:attrNameLst>
                                      </p:cBhvr>
                                      <p:to>
                                        <p:strVal val="visible"/>
                                      </p:to>
                                    </p:set>
                                    <p:anim calcmode="lin" valueType="num">
                                      <p:cBhvr>
                                        <p:cTn id="37" dur="500" fill="hold"/>
                                        <p:tgtEl>
                                          <p:spTgt spid="7">
                                            <p:graphicEl>
                                              <a:dgm id="{F6B1E909-C2FD-B645-B983-95F853FA685D}"/>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F6B1E909-C2FD-B645-B983-95F853FA685D}"/>
                                            </p:graphicEl>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7">
                                            <p:graphicEl>
                                              <a:dgm id="{102EBD4F-9442-7B46-8FB8-4DE01B66A8AA}"/>
                                            </p:graphicEl>
                                          </p:spTgt>
                                        </p:tgtEl>
                                        <p:attrNameLst>
                                          <p:attrName>style.visibility</p:attrName>
                                        </p:attrNameLst>
                                      </p:cBhvr>
                                      <p:to>
                                        <p:strVal val="visible"/>
                                      </p:to>
                                    </p:set>
                                    <p:anim calcmode="lin" valueType="num">
                                      <p:cBhvr>
                                        <p:cTn id="42" dur="500" fill="hold"/>
                                        <p:tgtEl>
                                          <p:spTgt spid="7">
                                            <p:graphicEl>
                                              <a:dgm id="{102EBD4F-9442-7B46-8FB8-4DE01B66A8AA}"/>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102EBD4F-9442-7B46-8FB8-4DE01B66A8AA}"/>
                                            </p:graphic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7">
                                            <p:graphicEl>
                                              <a:dgm id="{9119696B-BD09-6A4E-984A-5215B16378B1}"/>
                                            </p:graphicEl>
                                          </p:spTgt>
                                        </p:tgtEl>
                                        <p:attrNameLst>
                                          <p:attrName>style.visibility</p:attrName>
                                        </p:attrNameLst>
                                      </p:cBhvr>
                                      <p:to>
                                        <p:strVal val="visible"/>
                                      </p:to>
                                    </p:set>
                                    <p:anim calcmode="lin" valueType="num">
                                      <p:cBhvr>
                                        <p:cTn id="47" dur="500" fill="hold"/>
                                        <p:tgtEl>
                                          <p:spTgt spid="7">
                                            <p:graphicEl>
                                              <a:dgm id="{9119696B-BD09-6A4E-984A-5215B16378B1}"/>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9119696B-BD09-6A4E-984A-5215B16378B1}"/>
                                            </p:graphicEl>
                                          </p:spTgt>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7">
                                            <p:graphicEl>
                                              <a:dgm id="{122F0CE1-B7C3-B747-AC9F-BB8283088935}"/>
                                            </p:graphicEl>
                                          </p:spTgt>
                                        </p:tgtEl>
                                        <p:attrNameLst>
                                          <p:attrName>style.visibility</p:attrName>
                                        </p:attrNameLst>
                                      </p:cBhvr>
                                      <p:to>
                                        <p:strVal val="visible"/>
                                      </p:to>
                                    </p:set>
                                    <p:anim calcmode="lin" valueType="num">
                                      <p:cBhvr>
                                        <p:cTn id="52" dur="500" fill="hold"/>
                                        <p:tgtEl>
                                          <p:spTgt spid="7">
                                            <p:graphicEl>
                                              <a:dgm id="{122F0CE1-B7C3-B747-AC9F-BB8283088935}"/>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122F0CE1-B7C3-B747-AC9F-BB8283088935}"/>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437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4"/>
                </p:tgtEl>
              </p:cMediaNode>
            </p:audio>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40B2-FF81-DB48-E9C4-BC6611C14637}"/>
              </a:ext>
            </a:extLst>
          </p:cNvPr>
          <p:cNvSpPr>
            <a:spLocks noGrp="1"/>
          </p:cNvSpPr>
          <p:nvPr>
            <p:ph type="title"/>
          </p:nvPr>
        </p:nvSpPr>
        <p:spPr>
          <a:xfrm>
            <a:off x="1123155" y="148167"/>
            <a:ext cx="10515600" cy="1325563"/>
          </a:xfrm>
        </p:spPr>
        <p:txBody>
          <a:bodyPr>
            <a:normAutofit/>
          </a:bodyPr>
          <a:lstStyle/>
          <a:p>
            <a:pPr algn="ctr"/>
            <a:r>
              <a:rPr lang="en-US" sz="3600" dirty="0">
                <a:solidFill>
                  <a:srgbClr val="002060"/>
                </a:solidFill>
              </a:rPr>
              <a:t>Digital transformation in Bulgarian medical centers</a:t>
            </a:r>
            <a:endParaRPr lang="en-BG" sz="3600" dirty="0">
              <a:solidFill>
                <a:srgbClr val="002060"/>
              </a:solidFill>
            </a:endParaRPr>
          </a:p>
        </p:txBody>
      </p:sp>
      <p:graphicFrame>
        <p:nvGraphicFramePr>
          <p:cNvPr id="7" name="Diagram 6">
            <a:extLst>
              <a:ext uri="{FF2B5EF4-FFF2-40B4-BE49-F238E27FC236}">
                <a16:creationId xmlns:a16="http://schemas.microsoft.com/office/drawing/2014/main" id="{C326F350-C91A-524E-E8EF-A80DB7758161}"/>
              </a:ext>
            </a:extLst>
          </p:cNvPr>
          <p:cNvGraphicFramePr/>
          <p:nvPr>
            <p:extLst>
              <p:ext uri="{D42A27DB-BD31-4B8C-83A1-F6EECF244321}">
                <p14:modId xmlns:p14="http://schemas.microsoft.com/office/powerpoint/2010/main" val="2325332310"/>
              </p:ext>
            </p:extLst>
          </p:nvPr>
        </p:nvGraphicFramePr>
        <p:xfrm>
          <a:off x="1860549" y="1291166"/>
          <a:ext cx="869791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Recording 5 Oct 2022, 8:30:23" descr="Audio Recording 5 Oct 2022, 8:30:23">
            <a:hlinkClick r:id="" action="ppaction://media"/>
            <a:extLst>
              <a:ext uri="{FF2B5EF4-FFF2-40B4-BE49-F238E27FC236}">
                <a16:creationId xmlns:a16="http://schemas.microsoft.com/office/drawing/2014/main" id="{640AFE11-47E5-3BEB-3453-9A26EA0B68C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59024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graphicEl>
                                              <a:dgm id="{8222265C-3C0D-4D49-817E-26CAA004377D}"/>
                                            </p:graphicEl>
                                          </p:spTgt>
                                        </p:tgtEl>
                                        <p:attrNameLst>
                                          <p:attrName>style.visibility</p:attrName>
                                        </p:attrNameLst>
                                      </p:cBhvr>
                                      <p:to>
                                        <p:strVal val="visible"/>
                                      </p:to>
                                    </p:set>
                                    <p:animEffect transition="in" filter="fade">
                                      <p:cBhvr>
                                        <p:cTn id="7" dur="1000"/>
                                        <p:tgtEl>
                                          <p:spTgt spid="7">
                                            <p:graphicEl>
                                              <a:dgm id="{8222265C-3C0D-4D49-817E-26CAA004377D}"/>
                                            </p:graphicEl>
                                          </p:spTgt>
                                        </p:tgtEl>
                                      </p:cBhvr>
                                    </p:animEffect>
                                    <p:anim calcmode="lin" valueType="num">
                                      <p:cBhvr>
                                        <p:cTn id="8" dur="1000" fill="hold"/>
                                        <p:tgtEl>
                                          <p:spTgt spid="7">
                                            <p:graphicEl>
                                              <a:dgm id="{8222265C-3C0D-4D49-817E-26CAA004377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8222265C-3C0D-4D49-817E-26CAA004377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graphicEl>
                                              <a:dgm id="{A3844D2E-276E-034D-A187-32B352AA1FC9}"/>
                                            </p:graphicEl>
                                          </p:spTgt>
                                        </p:tgtEl>
                                        <p:attrNameLst>
                                          <p:attrName>style.visibility</p:attrName>
                                        </p:attrNameLst>
                                      </p:cBhvr>
                                      <p:to>
                                        <p:strVal val="visible"/>
                                      </p:to>
                                    </p:set>
                                    <p:animEffect transition="in" filter="fade">
                                      <p:cBhvr>
                                        <p:cTn id="13" dur="1000"/>
                                        <p:tgtEl>
                                          <p:spTgt spid="7">
                                            <p:graphicEl>
                                              <a:dgm id="{A3844D2E-276E-034D-A187-32B352AA1FC9}"/>
                                            </p:graphicEl>
                                          </p:spTgt>
                                        </p:tgtEl>
                                      </p:cBhvr>
                                    </p:animEffect>
                                    <p:anim calcmode="lin" valueType="num">
                                      <p:cBhvr>
                                        <p:cTn id="14" dur="1000" fill="hold"/>
                                        <p:tgtEl>
                                          <p:spTgt spid="7">
                                            <p:graphicEl>
                                              <a:dgm id="{A3844D2E-276E-034D-A187-32B352AA1FC9}"/>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A3844D2E-276E-034D-A187-32B352AA1FC9}"/>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graphicEl>
                                              <a:dgm id="{850EC97E-1915-2F4B-9AC7-15378B318A8C}"/>
                                            </p:graphicEl>
                                          </p:spTgt>
                                        </p:tgtEl>
                                        <p:attrNameLst>
                                          <p:attrName>style.visibility</p:attrName>
                                        </p:attrNameLst>
                                      </p:cBhvr>
                                      <p:to>
                                        <p:strVal val="visible"/>
                                      </p:to>
                                    </p:set>
                                    <p:animEffect transition="in" filter="fade">
                                      <p:cBhvr>
                                        <p:cTn id="19" dur="1000"/>
                                        <p:tgtEl>
                                          <p:spTgt spid="7">
                                            <p:graphicEl>
                                              <a:dgm id="{850EC97E-1915-2F4B-9AC7-15378B318A8C}"/>
                                            </p:graphicEl>
                                          </p:spTgt>
                                        </p:tgtEl>
                                      </p:cBhvr>
                                    </p:animEffect>
                                    <p:anim calcmode="lin" valueType="num">
                                      <p:cBhvr>
                                        <p:cTn id="20" dur="1000" fill="hold"/>
                                        <p:tgtEl>
                                          <p:spTgt spid="7">
                                            <p:graphicEl>
                                              <a:dgm id="{850EC97E-1915-2F4B-9AC7-15378B318A8C}"/>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850EC97E-1915-2F4B-9AC7-15378B318A8C}"/>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graphicEl>
                                              <a:dgm id="{04E4886F-6B5B-764B-8442-475CA3A1A7DA}"/>
                                            </p:graphicEl>
                                          </p:spTgt>
                                        </p:tgtEl>
                                        <p:attrNameLst>
                                          <p:attrName>style.visibility</p:attrName>
                                        </p:attrNameLst>
                                      </p:cBhvr>
                                      <p:to>
                                        <p:strVal val="visible"/>
                                      </p:to>
                                    </p:set>
                                    <p:animEffect transition="in" filter="fade">
                                      <p:cBhvr>
                                        <p:cTn id="25" dur="1000"/>
                                        <p:tgtEl>
                                          <p:spTgt spid="7">
                                            <p:graphicEl>
                                              <a:dgm id="{04E4886F-6B5B-764B-8442-475CA3A1A7DA}"/>
                                            </p:graphicEl>
                                          </p:spTgt>
                                        </p:tgtEl>
                                      </p:cBhvr>
                                    </p:animEffect>
                                    <p:anim calcmode="lin" valueType="num">
                                      <p:cBhvr>
                                        <p:cTn id="26" dur="1000" fill="hold"/>
                                        <p:tgtEl>
                                          <p:spTgt spid="7">
                                            <p:graphicEl>
                                              <a:dgm id="{04E4886F-6B5B-764B-8442-475CA3A1A7DA}"/>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04E4886F-6B5B-764B-8442-475CA3A1A7DA}"/>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graphicEl>
                                              <a:dgm id="{670C88DC-925E-B44E-A643-56FE165CA60B}"/>
                                            </p:graphicEl>
                                          </p:spTgt>
                                        </p:tgtEl>
                                        <p:attrNameLst>
                                          <p:attrName>style.visibility</p:attrName>
                                        </p:attrNameLst>
                                      </p:cBhvr>
                                      <p:to>
                                        <p:strVal val="visible"/>
                                      </p:to>
                                    </p:set>
                                    <p:animEffect transition="in" filter="fade">
                                      <p:cBhvr>
                                        <p:cTn id="31" dur="1000"/>
                                        <p:tgtEl>
                                          <p:spTgt spid="7">
                                            <p:graphicEl>
                                              <a:dgm id="{670C88DC-925E-B44E-A643-56FE165CA60B}"/>
                                            </p:graphicEl>
                                          </p:spTgt>
                                        </p:tgtEl>
                                      </p:cBhvr>
                                    </p:animEffect>
                                    <p:anim calcmode="lin" valueType="num">
                                      <p:cBhvr>
                                        <p:cTn id="32" dur="1000" fill="hold"/>
                                        <p:tgtEl>
                                          <p:spTgt spid="7">
                                            <p:graphicEl>
                                              <a:dgm id="{670C88DC-925E-B44E-A643-56FE165CA60B}"/>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670C88DC-925E-B44E-A643-56FE165CA60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07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7674-80AC-7D63-FA4C-5B3E416B8B01}"/>
              </a:ext>
            </a:extLst>
          </p:cNvPr>
          <p:cNvSpPr>
            <a:spLocks noGrp="1"/>
          </p:cNvSpPr>
          <p:nvPr>
            <p:ph type="title"/>
          </p:nvPr>
        </p:nvSpPr>
        <p:spPr>
          <a:xfrm>
            <a:off x="1430335" y="-142083"/>
            <a:ext cx="9928225" cy="1325563"/>
          </a:xfrm>
        </p:spPr>
        <p:txBody>
          <a:bodyPr/>
          <a:lstStyle/>
          <a:p>
            <a:pPr algn="ctr"/>
            <a:r>
              <a:rPr lang="en-BG" dirty="0">
                <a:solidFill>
                  <a:srgbClr val="002060"/>
                </a:solidFill>
              </a:rPr>
              <a:t>Research methodology</a:t>
            </a:r>
          </a:p>
        </p:txBody>
      </p:sp>
      <p:sp>
        <p:nvSpPr>
          <p:cNvPr id="3" name="Content Placeholder 2">
            <a:extLst>
              <a:ext uri="{FF2B5EF4-FFF2-40B4-BE49-F238E27FC236}">
                <a16:creationId xmlns:a16="http://schemas.microsoft.com/office/drawing/2014/main" id="{BBE5DF93-2F56-4187-0866-938103918E11}"/>
              </a:ext>
            </a:extLst>
          </p:cNvPr>
          <p:cNvSpPr>
            <a:spLocks noGrp="1"/>
          </p:cNvSpPr>
          <p:nvPr>
            <p:ph idx="1"/>
          </p:nvPr>
        </p:nvSpPr>
        <p:spPr>
          <a:xfrm>
            <a:off x="264317" y="5457824"/>
            <a:ext cx="11565733" cy="3679031"/>
          </a:xfrm>
        </p:spPr>
        <p:txBody>
          <a:bodyPr>
            <a:normAutofit/>
          </a:bodyPr>
          <a:lstStyle/>
          <a:p>
            <a:pPr marL="0" indent="0" algn="just">
              <a:buNone/>
            </a:pPr>
            <a:r>
              <a:rPr lang="en-GB" sz="18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This study will present a multilateral research based on 42 respondents operating in 8 industries and multiple different levels of the organizational hierarchy. The survey is questionnaire, consisting of sixteen questions on the topic of digital transformation of human recourses in Bulgarian industries. </a:t>
            </a:r>
          </a:p>
          <a:p>
            <a:pPr marL="0" indent="0" algn="just">
              <a:buNone/>
            </a:pPr>
            <a:r>
              <a:rPr lang="en-GB" sz="1800" dirty="0">
                <a:solidFill>
                  <a:srgbClr val="002060"/>
                </a:solidFill>
                <a:latin typeface="Times New Roman" panose="02020603050405020304" pitchFamily="18" charset="0"/>
                <a:cs typeface="Times New Roman" panose="02020603050405020304" pitchFamily="18" charset="0"/>
              </a:rPr>
              <a:t>     </a:t>
            </a:r>
            <a:endParaRPr lang="en-BG" sz="18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9A0E8CEB-F2D3-1F04-6664-DBBFFAAA294C}"/>
              </a:ext>
            </a:extLst>
          </p:cNvPr>
          <p:cNvGraphicFramePr/>
          <p:nvPr>
            <p:extLst>
              <p:ext uri="{D42A27DB-BD31-4B8C-83A1-F6EECF244321}">
                <p14:modId xmlns:p14="http://schemas.microsoft.com/office/powerpoint/2010/main" val="3453300451"/>
              </p:ext>
            </p:extLst>
          </p:nvPr>
        </p:nvGraphicFramePr>
        <p:xfrm>
          <a:off x="2175668" y="767556"/>
          <a:ext cx="8437561" cy="5322888"/>
        </p:xfrm>
        <a:graphic>
          <a:graphicData uri="http://schemas.openxmlformats.org/drawingml/2006/chart">
            <c:chart xmlns:c="http://schemas.openxmlformats.org/drawingml/2006/chart" xmlns:r="http://schemas.openxmlformats.org/officeDocument/2006/relationships" r:id="rId6"/>
          </a:graphicData>
        </a:graphic>
      </p:graphicFrame>
      <p:pic>
        <p:nvPicPr>
          <p:cNvPr id="6" name="Audio Recording 5 Oct 2022, 8:33:09" descr="Audio Recording 5 Oct 2022, 8:33:09">
            <a:hlinkClick r:id="" action="ppaction://media"/>
            <a:extLst>
              <a:ext uri="{FF2B5EF4-FFF2-40B4-BE49-F238E27FC236}">
                <a16:creationId xmlns:a16="http://schemas.microsoft.com/office/drawing/2014/main" id="{3A3685ED-8930-E30C-AA84-B90FDA268F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7" name="Audio Recording 5 Oct 2022, 8:35:19" descr="Audio Recording 5 Oct 2022, 8:35:19">
            <a:hlinkClick r:id="" action="ppaction://media"/>
            <a:extLst>
              <a:ext uri="{FF2B5EF4-FFF2-40B4-BE49-F238E27FC236}">
                <a16:creationId xmlns:a16="http://schemas.microsoft.com/office/drawing/2014/main" id="{C94F1F1C-6904-F7E8-CD46-E1DFC530DF4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05682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p:cTn id="7" dur="500" fill="hold"/>
                                        <p:tgtEl>
                                          <p:spTgt spid="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chart seriesIdx="-3" categoryIdx="-3" bldStep="gridLegen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p:cTn id="13" dur="500" fill="hold"/>
                                        <p:tgtEl>
                                          <p:spTgt spid="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chart seriesIdx="-4" categoryIdx="0" bldStep="category"/>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p:cTn id="19" dur="500" fill="hold"/>
                                        <p:tgtEl>
                                          <p:spTgt spid="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chart seriesIdx="-4" categoryIdx="1" bldStep="category"/>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p:cTn id="25" dur="500" fill="hold"/>
                                        <p:tgtEl>
                                          <p:spTgt spid="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chart seriesIdx="-4" categoryIdx="2" bldStep="category"/>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p:cTn id="31" dur="500" fill="hold"/>
                                        <p:tgtEl>
                                          <p:spTgt spid="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chart seriesIdx="-4" categoryIdx="3" bldStep="category"/>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 calcmode="lin" valueType="num">
                                      <p:cBhvr>
                                        <p:cTn id="37" dur="500" fill="hold"/>
                                        <p:tgtEl>
                                          <p:spTgt spid="4">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chart seriesIdx="-4" categoryIdx="4" bldStep="category"/>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
                                            <p:graphicEl>
                                              <a:chart seriesIdx="-4" categoryIdx="5" bldStep="category"/>
                                            </p:graphicEl>
                                          </p:spTgt>
                                        </p:tgtEl>
                                        <p:attrNameLst>
                                          <p:attrName>style.visibility</p:attrName>
                                        </p:attrNameLst>
                                      </p:cBhvr>
                                      <p:to>
                                        <p:strVal val="visible"/>
                                      </p:to>
                                    </p:set>
                                    <p:anim calcmode="lin" valueType="num">
                                      <p:cBhvr>
                                        <p:cTn id="43" dur="500" fill="hold"/>
                                        <p:tgtEl>
                                          <p:spTgt spid="4">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chart seriesIdx="-4" categoryIdx="5" bldStep="category"/>
                                            </p:graphic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
                                            <p:graphicEl>
                                              <a:chart seriesIdx="-4" categoryIdx="6" bldStep="category"/>
                                            </p:graphicEl>
                                          </p:spTgt>
                                        </p:tgtEl>
                                        <p:attrNameLst>
                                          <p:attrName>style.visibility</p:attrName>
                                        </p:attrNameLst>
                                      </p:cBhvr>
                                      <p:to>
                                        <p:strVal val="visible"/>
                                      </p:to>
                                    </p:set>
                                    <p:anim calcmode="lin" valueType="num">
                                      <p:cBhvr>
                                        <p:cTn id="49" dur="500" fill="hold"/>
                                        <p:tgtEl>
                                          <p:spTgt spid="4">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chart seriesIdx="-4" categoryIdx="6" bldStep="category"/>
                                            </p:graphic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
                                            <p:graphicEl>
                                              <a:chart seriesIdx="-4" categoryIdx="7" bldStep="category"/>
                                            </p:graphicEl>
                                          </p:spTgt>
                                        </p:tgtEl>
                                        <p:attrNameLst>
                                          <p:attrName>style.visibility</p:attrName>
                                        </p:attrNameLst>
                                      </p:cBhvr>
                                      <p:to>
                                        <p:strVal val="visible"/>
                                      </p:to>
                                    </p:set>
                                    <p:anim calcmode="lin" valueType="num">
                                      <p:cBhvr>
                                        <p:cTn id="55" dur="500" fill="hold"/>
                                        <p:tgtEl>
                                          <p:spTgt spid="4">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chart seriesIdx="-4" categoryIdx="7"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20864" fill="hold"/>
                                        <p:tgtEl>
                                          <p:spTgt spid="6"/>
                                        </p:tgtEl>
                                      </p:cBhvr>
                                    </p:cmd>
                                  </p:childTnLst>
                                </p:cTn>
                              </p:par>
                            </p:childTnLst>
                          </p:cTn>
                        </p:par>
                      </p:childTnLst>
                    </p:cTn>
                  </p:par>
                  <p:par>
                    <p:cTn id="62" fill="hold">
                      <p:stCondLst>
                        <p:cond delay="indefinite"/>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637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6"/>
                </p:tgtEl>
              </p:cMediaNode>
            </p:audio>
            <p:audio>
              <p:cMediaNode vol="80000">
                <p:cTn id="67" fill="hold" display="0">
                  <p:stCondLst>
                    <p:cond delay="indefinite"/>
                  </p:stCondLst>
                  <p:endCondLst>
                    <p:cond evt="onStopAudio" delay="0">
                      <p:tgtEl>
                        <p:sldTgt/>
                      </p:tgtEl>
                    </p:cond>
                  </p:endCondLst>
                </p:cTn>
                <p:tgtEl>
                  <p:spTgt spid="7"/>
                </p:tgtEl>
              </p:cMediaNode>
            </p:audio>
          </p:childTnLst>
        </p:cTn>
      </p:par>
    </p:tnLst>
    <p:bldLst>
      <p:bldGraphic spid="4"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50EF-C6A6-0F78-732B-14198C83E347}"/>
              </a:ext>
            </a:extLst>
          </p:cNvPr>
          <p:cNvSpPr>
            <a:spLocks noGrp="1"/>
          </p:cNvSpPr>
          <p:nvPr>
            <p:ph type="title"/>
          </p:nvPr>
        </p:nvSpPr>
        <p:spPr>
          <a:xfrm>
            <a:off x="472678" y="-8736"/>
            <a:ext cx="10515600" cy="1325563"/>
          </a:xfrm>
        </p:spPr>
        <p:txBody>
          <a:bodyPr/>
          <a:lstStyle/>
          <a:p>
            <a:r>
              <a:rPr lang="en-BG" sz="4400" b="1" dirty="0">
                <a:solidFill>
                  <a:srgbClr val="002060"/>
                </a:solidFill>
              </a:rPr>
              <a:t>Research results</a:t>
            </a:r>
            <a:endParaRPr lang="en-BG" dirty="0"/>
          </a:p>
        </p:txBody>
      </p:sp>
      <p:sp>
        <p:nvSpPr>
          <p:cNvPr id="3" name="Content Placeholder 2">
            <a:extLst>
              <a:ext uri="{FF2B5EF4-FFF2-40B4-BE49-F238E27FC236}">
                <a16:creationId xmlns:a16="http://schemas.microsoft.com/office/drawing/2014/main" id="{572350FD-621D-9E56-4005-86D129830E60}"/>
              </a:ext>
            </a:extLst>
          </p:cNvPr>
          <p:cNvSpPr>
            <a:spLocks noGrp="1"/>
          </p:cNvSpPr>
          <p:nvPr>
            <p:ph idx="1"/>
          </p:nvPr>
        </p:nvSpPr>
        <p:spPr>
          <a:xfrm>
            <a:off x="6416277" y="5692776"/>
            <a:ext cx="5348288" cy="4719638"/>
          </a:xfrm>
        </p:spPr>
        <p:txBody>
          <a:bodyPr>
            <a:normAutofit/>
          </a:bodyPr>
          <a:lstStyle/>
          <a:p>
            <a:pPr algn="just"/>
            <a:r>
              <a:rPr lang="en-US" sz="1800" b="1" dirty="0">
                <a:solidFill>
                  <a:srgbClr val="002060"/>
                </a:solidFill>
                <a:effectLst/>
                <a:latin typeface="Times New Roman" panose="02020603050405020304" pitchFamily="18" charset="0"/>
                <a:ea typeface="Times New Roman" panose="02020603050405020304" pitchFamily="18" charset="0"/>
              </a:rPr>
              <a:t>The majority of respondents (92,9%) have experienced digital transformation of their workplaces in the past three years.</a:t>
            </a:r>
          </a:p>
        </p:txBody>
      </p:sp>
      <p:graphicFrame>
        <p:nvGraphicFramePr>
          <p:cNvPr id="5" name="Chart 4">
            <a:extLst>
              <a:ext uri="{FF2B5EF4-FFF2-40B4-BE49-F238E27FC236}">
                <a16:creationId xmlns:a16="http://schemas.microsoft.com/office/drawing/2014/main" id="{224CC859-EEE9-3806-BC0A-BCFE6D2652C4}"/>
              </a:ext>
            </a:extLst>
          </p:cNvPr>
          <p:cNvGraphicFramePr/>
          <p:nvPr>
            <p:extLst>
              <p:ext uri="{D42A27DB-BD31-4B8C-83A1-F6EECF244321}">
                <p14:modId xmlns:p14="http://schemas.microsoft.com/office/powerpoint/2010/main" val="879846340"/>
              </p:ext>
            </p:extLst>
          </p:nvPr>
        </p:nvGraphicFramePr>
        <p:xfrm>
          <a:off x="6278759" y="731100"/>
          <a:ext cx="5623323"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012019E-6305-BA8C-6779-E58987CA7FC3}"/>
              </a:ext>
            </a:extLst>
          </p:cNvPr>
          <p:cNvSpPr txBox="1"/>
          <p:nvPr/>
        </p:nvSpPr>
        <p:spPr>
          <a:xfrm>
            <a:off x="266106" y="1053986"/>
            <a:ext cx="6036469" cy="646331"/>
          </a:xfrm>
          <a:prstGeom prst="rect">
            <a:avLst/>
          </a:prstGeom>
          <a:noFill/>
        </p:spPr>
        <p:txBody>
          <a:bodyPr wrap="square">
            <a:spAutoFit/>
          </a:bodyPr>
          <a:lstStyle/>
          <a:p>
            <a:pPr marL="285750" indent="-285750" algn="just">
              <a:buFont typeface="Arial" panose="020B0604020202020204" pitchFamily="34" charset="0"/>
              <a:buChar char="•"/>
            </a:pPr>
            <a:r>
              <a:rPr lang="en-US" sz="1800" b="1" dirty="0">
                <a:solidFill>
                  <a:srgbClr val="002060"/>
                </a:solidFill>
                <a:effectLst/>
                <a:latin typeface="Times New Roman" panose="02020603050405020304" pitchFamily="18" charset="0"/>
                <a:ea typeface="Times New Roman" panose="02020603050405020304" pitchFamily="18" charset="0"/>
              </a:rPr>
              <a:t>61,9% of respondents have been introduced to new software for automatization of repetitive work processes.  </a:t>
            </a:r>
            <a:endParaRPr lang="en-BG" sz="2800" dirty="0">
              <a:solidFill>
                <a:srgbClr val="002060"/>
              </a:solidFill>
            </a:endParaRPr>
          </a:p>
        </p:txBody>
      </p:sp>
      <p:sp>
        <p:nvSpPr>
          <p:cNvPr id="8" name="TextBox 7">
            <a:extLst>
              <a:ext uri="{FF2B5EF4-FFF2-40B4-BE49-F238E27FC236}">
                <a16:creationId xmlns:a16="http://schemas.microsoft.com/office/drawing/2014/main" id="{B03B25F0-CD24-2B19-CD4C-0D80E970684E}"/>
              </a:ext>
            </a:extLst>
          </p:cNvPr>
          <p:cNvSpPr txBox="1"/>
          <p:nvPr/>
        </p:nvSpPr>
        <p:spPr>
          <a:xfrm>
            <a:off x="6377581" y="261496"/>
            <a:ext cx="5257801" cy="646331"/>
          </a:xfrm>
          <a:prstGeom prst="rect">
            <a:avLst/>
          </a:prstGeom>
          <a:noFill/>
        </p:spPr>
        <p:txBody>
          <a:bodyPr wrap="square" rtlCol="0">
            <a:spAutoFit/>
          </a:bodyPr>
          <a:lstStyle/>
          <a:p>
            <a:pPr algn="ctr"/>
            <a:r>
              <a:rPr lang="en-GB" b="0" i="1" u="none" strike="noStrike" dirty="0">
                <a:solidFill>
                  <a:srgbClr val="002060"/>
                </a:solidFill>
                <a:effectLst/>
                <a:latin typeface="Roboto" panose="02000000000000000000" pitchFamily="2" charset="0"/>
              </a:rPr>
              <a:t>Q: Have you noticed a digital shift of your workplace in the past 3 years? </a:t>
            </a:r>
            <a:endParaRPr lang="en-BG" i="1" dirty="0">
              <a:solidFill>
                <a:srgbClr val="002060"/>
              </a:solidFill>
            </a:endParaRPr>
          </a:p>
        </p:txBody>
      </p:sp>
      <p:sp>
        <p:nvSpPr>
          <p:cNvPr id="9" name="TextBox 8">
            <a:extLst>
              <a:ext uri="{FF2B5EF4-FFF2-40B4-BE49-F238E27FC236}">
                <a16:creationId xmlns:a16="http://schemas.microsoft.com/office/drawing/2014/main" id="{29941C5D-0598-1F9D-34C0-BE3BCEA91943}"/>
              </a:ext>
            </a:extLst>
          </p:cNvPr>
          <p:cNvSpPr txBox="1"/>
          <p:nvPr/>
        </p:nvSpPr>
        <p:spPr>
          <a:xfrm>
            <a:off x="472680" y="5884394"/>
            <a:ext cx="5623323" cy="646331"/>
          </a:xfrm>
          <a:prstGeom prst="rect">
            <a:avLst/>
          </a:prstGeom>
          <a:noFill/>
        </p:spPr>
        <p:txBody>
          <a:bodyPr wrap="square" rtlCol="0">
            <a:spAutoFit/>
          </a:bodyPr>
          <a:lstStyle/>
          <a:p>
            <a:pPr algn="ctr"/>
            <a:r>
              <a:rPr lang="en-GB" b="0" i="1" u="none" strike="noStrike" dirty="0">
                <a:solidFill>
                  <a:srgbClr val="002060"/>
                </a:solidFill>
                <a:effectLst/>
                <a:cs typeface="Times New Roman" panose="02020603050405020304" pitchFamily="18" charset="0"/>
              </a:rPr>
              <a:t>Q: Have you been introduced to new software for automatization of repetitive work processes? </a:t>
            </a:r>
            <a:endParaRPr lang="en-BG" i="1" dirty="0">
              <a:solidFill>
                <a:srgbClr val="002060"/>
              </a:solidFill>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352A613F-DA23-A280-863C-5F3DEF8C7E6F}"/>
              </a:ext>
            </a:extLst>
          </p:cNvPr>
          <p:cNvGraphicFramePr/>
          <p:nvPr>
            <p:extLst>
              <p:ext uri="{D42A27DB-BD31-4B8C-83A1-F6EECF244321}">
                <p14:modId xmlns:p14="http://schemas.microsoft.com/office/powerpoint/2010/main" val="3976559759"/>
              </p:ext>
            </p:extLst>
          </p:nvPr>
        </p:nvGraphicFramePr>
        <p:xfrm>
          <a:off x="-205782" y="1609144"/>
          <a:ext cx="6583363" cy="4366423"/>
        </p:xfrm>
        <a:graphic>
          <a:graphicData uri="http://schemas.openxmlformats.org/drawingml/2006/chart">
            <c:chart xmlns:c="http://schemas.openxmlformats.org/drawingml/2006/chart" xmlns:r="http://schemas.openxmlformats.org/officeDocument/2006/relationships" r:id="rId5"/>
          </a:graphicData>
        </a:graphic>
      </p:graphicFrame>
      <p:pic>
        <p:nvPicPr>
          <p:cNvPr id="4" name="Audio Recording 5 Oct 2022, 8:38:54" descr="Audio Recording 5 Oct 2022, 8:38:54">
            <a:hlinkClick r:id="" action="ppaction://media"/>
            <a:extLst>
              <a:ext uri="{FF2B5EF4-FFF2-40B4-BE49-F238E27FC236}">
                <a16:creationId xmlns:a16="http://schemas.microsoft.com/office/drawing/2014/main" id="{B3446FCC-3FD0-745B-7B70-2CC495625A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677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19" dur="500"/>
                                        <p:tgtEl>
                                          <p:spTgt spid="10">
                                            <p:graphicEl>
                                              <a:chart seriesIdx="-3" categoryIdx="-3" bldStep="gridLegend"/>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10">
                                            <p:graphicEl>
                                              <a:chart seriesIdx="-3" categoryIdx="-3" bldStep="gridLegend"/>
                                            </p:graphic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24" dur="500"/>
                                        <p:tgtEl>
                                          <p:spTgt spid="10">
                                            <p:graphicEl>
                                              <a:chart seriesIdx="-4" categoryIdx="0" bldStep="category"/>
                                            </p:graphicEl>
                                          </p:spTgt>
                                        </p:tgtEl>
                                        <p:attrNameLst>
                                          <p:attrName>ppt_y</p:attrName>
                                        </p:attrNameLst>
                                      </p:cBhvr>
                                      <p:tavLst>
                                        <p:tav tm="0">
                                          <p:val>
                                            <p:strVal val="#ppt_y+#ppt_h*1.125000"/>
                                          </p:val>
                                        </p:tav>
                                        <p:tav tm="100000">
                                          <p:val>
                                            <p:strVal val="#ppt_y"/>
                                          </p:val>
                                        </p:tav>
                                      </p:tavLst>
                                    </p:anim>
                                    <p:animEffect transition="in" filter="wipe(up)">
                                      <p:cBhvr>
                                        <p:cTn id="25" dur="500"/>
                                        <p:tgtEl>
                                          <p:spTgt spid="10">
                                            <p:graphicEl>
                                              <a:chart seriesIdx="-4" categoryIdx="0" bldStep="category"/>
                                            </p:graphicEl>
                                          </p:spTgt>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29" dur="500"/>
                                        <p:tgtEl>
                                          <p:spTgt spid="10">
                                            <p:graphicEl>
                                              <a:chart seriesIdx="-4" categoryIdx="1" bldStep="category"/>
                                            </p:graphicEl>
                                          </p:spTgt>
                                        </p:tgtEl>
                                        <p:attrNameLst>
                                          <p:attrName>ppt_y</p:attrName>
                                        </p:attrNameLst>
                                      </p:cBhvr>
                                      <p:tavLst>
                                        <p:tav tm="0">
                                          <p:val>
                                            <p:strVal val="#ppt_y+#ppt_h*1.125000"/>
                                          </p:val>
                                        </p:tav>
                                        <p:tav tm="100000">
                                          <p:val>
                                            <p:strVal val="#ppt_y"/>
                                          </p:val>
                                        </p:tav>
                                      </p:tavLst>
                                    </p:anim>
                                    <p:animEffect transition="in" filter="wipe(up)">
                                      <p:cBhvr>
                                        <p:cTn id="30" dur="500"/>
                                        <p:tgtEl>
                                          <p:spTgt spid="10">
                                            <p:graphicEl>
                                              <a:chart seriesIdx="-4" categoryIdx="1" bldStep="category"/>
                                            </p:graphicEl>
                                          </p:spTgt>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34" dur="500"/>
                                        <p:tgtEl>
                                          <p:spTgt spid="10">
                                            <p:graphicEl>
                                              <a:chart seriesIdx="-4" categoryIdx="2" bldStep="category"/>
                                            </p:graphicEl>
                                          </p:spTgt>
                                        </p:tgtEl>
                                        <p:attrNameLst>
                                          <p:attrName>ppt_y</p:attrName>
                                        </p:attrNameLst>
                                      </p:cBhvr>
                                      <p:tavLst>
                                        <p:tav tm="0">
                                          <p:val>
                                            <p:strVal val="#ppt_y+#ppt_h*1.125000"/>
                                          </p:val>
                                        </p:tav>
                                        <p:tav tm="100000">
                                          <p:val>
                                            <p:strVal val="#ppt_y"/>
                                          </p:val>
                                        </p:tav>
                                      </p:tavLst>
                                    </p:anim>
                                    <p:animEffect transition="in" filter="wipe(up)">
                                      <p:cBhvr>
                                        <p:cTn id="35" dur="500"/>
                                        <p:tgtEl>
                                          <p:spTgt spid="10">
                                            <p:graphicEl>
                                              <a:chart seriesIdx="-4" categoryIdx="2"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5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Graphic spid="5" grpId="0">
        <p:bldSub>
          <a:bldChart bld="category"/>
        </p:bldSub>
      </p:bldGraphic>
      <p:bldGraphic spid="10" grpId="0">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816FC2-8CFF-346A-4A4C-042E17A129DD}"/>
              </a:ext>
            </a:extLst>
          </p:cNvPr>
          <p:cNvSpPr txBox="1"/>
          <p:nvPr/>
        </p:nvSpPr>
        <p:spPr>
          <a:xfrm>
            <a:off x="192881" y="527340"/>
            <a:ext cx="6100762" cy="707886"/>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2060"/>
                </a:solidFill>
                <a:effectLst/>
                <a:latin typeface="Times New Roman" panose="02020603050405020304" pitchFamily="18" charset="0"/>
                <a:ea typeface="Times New Roman" panose="02020603050405020304" pitchFamily="18" charset="0"/>
              </a:rPr>
              <a:t>Communication tools are the most used tools amidst responders</a:t>
            </a:r>
            <a:r>
              <a:rPr lang="en-BG" sz="2000" b="1" dirty="0">
                <a:solidFill>
                  <a:srgbClr val="002060"/>
                </a:solidFill>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id="{7900FF60-621E-1BC9-3697-4328B4879B39}"/>
              </a:ext>
            </a:extLst>
          </p:cNvPr>
          <p:cNvSpPr txBox="1"/>
          <p:nvPr/>
        </p:nvSpPr>
        <p:spPr>
          <a:xfrm>
            <a:off x="6510338" y="741746"/>
            <a:ext cx="6100762" cy="369332"/>
          </a:xfrm>
          <a:prstGeom prst="rect">
            <a:avLst/>
          </a:prstGeom>
          <a:noFill/>
        </p:spPr>
        <p:txBody>
          <a:bodyPr wrap="square">
            <a:spAutoFit/>
          </a:bodyPr>
          <a:lstStyle/>
          <a:p>
            <a:r>
              <a:rPr lang="en-GB" b="0" i="1" u="none" strike="noStrike" dirty="0">
                <a:solidFill>
                  <a:srgbClr val="002060"/>
                </a:solidFill>
                <a:effectLst/>
                <a:latin typeface="Roboto" panose="02000000000000000000" pitchFamily="2" charset="0"/>
              </a:rPr>
              <a:t>Q: What is your level of digital literacy skills?</a:t>
            </a:r>
            <a:endParaRPr lang="en-BG" i="1" dirty="0">
              <a:solidFill>
                <a:srgbClr val="002060"/>
              </a:solidFill>
            </a:endParaRPr>
          </a:p>
        </p:txBody>
      </p:sp>
      <p:sp>
        <p:nvSpPr>
          <p:cNvPr id="9" name="TextBox 8">
            <a:extLst>
              <a:ext uri="{FF2B5EF4-FFF2-40B4-BE49-F238E27FC236}">
                <a16:creationId xmlns:a16="http://schemas.microsoft.com/office/drawing/2014/main" id="{D8E319DA-14FF-BF10-6B7E-B89CFDCFCB93}"/>
              </a:ext>
            </a:extLst>
          </p:cNvPr>
          <p:cNvSpPr txBox="1"/>
          <p:nvPr/>
        </p:nvSpPr>
        <p:spPr>
          <a:xfrm>
            <a:off x="6293643" y="5878759"/>
            <a:ext cx="6096000" cy="707886"/>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2060"/>
                </a:solidFill>
                <a:effectLst/>
                <a:latin typeface="Times New Roman" panose="02020603050405020304" pitchFamily="18" charset="0"/>
                <a:ea typeface="Times New Roman" panose="02020603050405020304" pitchFamily="18" charset="0"/>
              </a:rPr>
              <a:t>Level of digital literacy skills could determine digital transformation knowledge. </a:t>
            </a:r>
            <a:endParaRPr lang="en-BG" sz="2000" dirty="0">
              <a:solidFill>
                <a:srgbClr val="002060"/>
              </a:solidFill>
            </a:endParaRPr>
          </a:p>
        </p:txBody>
      </p:sp>
      <p:graphicFrame>
        <p:nvGraphicFramePr>
          <p:cNvPr id="10" name="Chart 9">
            <a:extLst>
              <a:ext uri="{FF2B5EF4-FFF2-40B4-BE49-F238E27FC236}">
                <a16:creationId xmlns:a16="http://schemas.microsoft.com/office/drawing/2014/main" id="{DA9DC81A-197E-7107-E365-F449803A4FF6}"/>
              </a:ext>
            </a:extLst>
          </p:cNvPr>
          <p:cNvGraphicFramePr/>
          <p:nvPr>
            <p:extLst>
              <p:ext uri="{D42A27DB-BD31-4B8C-83A1-F6EECF244321}">
                <p14:modId xmlns:p14="http://schemas.microsoft.com/office/powerpoint/2010/main" val="3236770978"/>
              </p:ext>
            </p:extLst>
          </p:nvPr>
        </p:nvGraphicFramePr>
        <p:xfrm>
          <a:off x="6096000" y="1357314"/>
          <a:ext cx="5888037" cy="43753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D6B07315-1C83-BA51-2291-EFCB9F770348}"/>
              </a:ext>
            </a:extLst>
          </p:cNvPr>
          <p:cNvGraphicFramePr/>
          <p:nvPr>
            <p:extLst>
              <p:ext uri="{D42A27DB-BD31-4B8C-83A1-F6EECF244321}">
                <p14:modId xmlns:p14="http://schemas.microsoft.com/office/powerpoint/2010/main" val="3793055494"/>
              </p:ext>
            </p:extLst>
          </p:nvPr>
        </p:nvGraphicFramePr>
        <p:xfrm>
          <a:off x="0" y="1357314"/>
          <a:ext cx="6096000" cy="4875388"/>
        </p:xfrm>
        <a:graphic>
          <a:graphicData uri="http://schemas.openxmlformats.org/drawingml/2006/chart">
            <c:chart xmlns:c="http://schemas.openxmlformats.org/drawingml/2006/chart" xmlns:r="http://schemas.openxmlformats.org/officeDocument/2006/relationships" r:id="rId6"/>
          </a:graphicData>
        </a:graphic>
      </p:graphicFrame>
      <p:pic>
        <p:nvPicPr>
          <p:cNvPr id="2" name="Audio Recording 5 Oct 2022, 8:41:28" descr="Audio Recording 5 Oct 2022, 8:41:28">
            <a:hlinkClick r:id="" action="ppaction://media"/>
            <a:extLst>
              <a:ext uri="{FF2B5EF4-FFF2-40B4-BE49-F238E27FC236}">
                <a16:creationId xmlns:a16="http://schemas.microsoft.com/office/drawing/2014/main" id="{901444BA-8AA0-6AA9-3D27-F8680795B0C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73003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77E5EC-0911-9250-41D0-2FADB5F210B9}"/>
              </a:ext>
            </a:extLst>
          </p:cNvPr>
          <p:cNvSpPr txBox="1"/>
          <p:nvPr/>
        </p:nvSpPr>
        <p:spPr>
          <a:xfrm>
            <a:off x="30957" y="242798"/>
            <a:ext cx="5974557" cy="1200329"/>
          </a:xfrm>
          <a:prstGeom prst="rect">
            <a:avLst/>
          </a:prstGeom>
          <a:noFill/>
        </p:spPr>
        <p:txBody>
          <a:bodyPr wrap="square">
            <a:spAutoFit/>
          </a:bodyPr>
          <a:lstStyle/>
          <a:p>
            <a:pPr marL="285750" indent="-285750" algn="just">
              <a:buFont typeface="Arial" panose="020B0604020202020204" pitchFamily="34" charset="0"/>
              <a:buChar char="•"/>
            </a:pPr>
            <a:r>
              <a:rPr lang="en-US" sz="1800" b="1" dirty="0">
                <a:solidFill>
                  <a:srgbClr val="002060"/>
                </a:solidFill>
                <a:effectLst/>
                <a:latin typeface="Times New Roman" panose="02020603050405020304" pitchFamily="18" charset="0"/>
                <a:ea typeface="Times New Roman" panose="02020603050405020304" pitchFamily="18" charset="0"/>
              </a:rPr>
              <a:t>Resistance to change and lack of digital education on manager’s side are most stated challenges workers have faced while working with new software and technological devices. </a:t>
            </a:r>
            <a:endParaRPr lang="en-BG" dirty="0">
              <a:solidFill>
                <a:srgbClr val="002060"/>
              </a:solidFill>
            </a:endParaRPr>
          </a:p>
        </p:txBody>
      </p:sp>
      <p:sp>
        <p:nvSpPr>
          <p:cNvPr id="7" name="TextBox 6">
            <a:extLst>
              <a:ext uri="{FF2B5EF4-FFF2-40B4-BE49-F238E27FC236}">
                <a16:creationId xmlns:a16="http://schemas.microsoft.com/office/drawing/2014/main" id="{BAF690E7-D1EA-A926-E58D-138417E3D59C}"/>
              </a:ext>
            </a:extLst>
          </p:cNvPr>
          <p:cNvSpPr txBox="1"/>
          <p:nvPr/>
        </p:nvSpPr>
        <p:spPr>
          <a:xfrm>
            <a:off x="5979318" y="5563285"/>
            <a:ext cx="6100762" cy="923330"/>
          </a:xfrm>
          <a:prstGeom prst="rect">
            <a:avLst/>
          </a:prstGeom>
          <a:noFill/>
        </p:spPr>
        <p:txBody>
          <a:bodyPr wrap="square">
            <a:spAutoFit/>
          </a:bodyPr>
          <a:lstStyle/>
          <a:p>
            <a:pPr marL="285750" indent="-285750" algn="just">
              <a:buFont typeface="Arial" panose="020B0604020202020204" pitchFamily="34" charset="0"/>
              <a:buChar char="•"/>
            </a:pPr>
            <a:r>
              <a:rPr lang="en-US" sz="1800" b="1" dirty="0">
                <a:solidFill>
                  <a:srgbClr val="002060"/>
                </a:solidFill>
                <a:effectLst/>
                <a:latin typeface="Times New Roman" panose="02020603050405020304" pitchFamily="18" charset="0"/>
                <a:ea typeface="Times New Roman" panose="02020603050405020304" pitchFamily="18" charset="0"/>
              </a:rPr>
              <a:t>Respondents point out the positive change towards productivity, time efficiency and facilitation of work processes. </a:t>
            </a:r>
            <a:endParaRPr lang="en-BG" dirty="0">
              <a:solidFill>
                <a:srgbClr val="002060"/>
              </a:solidFill>
            </a:endParaRPr>
          </a:p>
        </p:txBody>
      </p:sp>
      <p:sp>
        <p:nvSpPr>
          <p:cNvPr id="9" name="TextBox 8">
            <a:extLst>
              <a:ext uri="{FF2B5EF4-FFF2-40B4-BE49-F238E27FC236}">
                <a16:creationId xmlns:a16="http://schemas.microsoft.com/office/drawing/2014/main" id="{8774D294-11AF-8EF6-5D16-1DFA39D4F282}"/>
              </a:ext>
            </a:extLst>
          </p:cNvPr>
          <p:cNvSpPr txBox="1"/>
          <p:nvPr/>
        </p:nvSpPr>
        <p:spPr>
          <a:xfrm>
            <a:off x="6336505" y="242798"/>
            <a:ext cx="5743575" cy="923330"/>
          </a:xfrm>
          <a:prstGeom prst="rect">
            <a:avLst/>
          </a:prstGeom>
          <a:noFill/>
        </p:spPr>
        <p:txBody>
          <a:bodyPr wrap="square">
            <a:spAutoFit/>
          </a:bodyPr>
          <a:lstStyle/>
          <a:p>
            <a:pPr algn="just"/>
            <a:r>
              <a:rPr lang="en-GB" b="0" i="1" u="none" strike="noStrike" dirty="0">
                <a:solidFill>
                  <a:srgbClr val="002060"/>
                </a:solidFill>
                <a:effectLst/>
                <a:latin typeface="Roboto" panose="02000000000000000000" pitchFamily="2" charset="0"/>
              </a:rPr>
              <a:t>Q: Have you experienced any positive changes of management styles during the digital transformation process?</a:t>
            </a:r>
            <a:endParaRPr lang="en-BG" i="1" dirty="0">
              <a:solidFill>
                <a:srgbClr val="002060"/>
              </a:solidFill>
            </a:endParaRPr>
          </a:p>
        </p:txBody>
      </p:sp>
      <p:sp>
        <p:nvSpPr>
          <p:cNvPr id="11" name="TextBox 10">
            <a:extLst>
              <a:ext uri="{FF2B5EF4-FFF2-40B4-BE49-F238E27FC236}">
                <a16:creationId xmlns:a16="http://schemas.microsoft.com/office/drawing/2014/main" id="{56C7340B-7E1A-EEC0-07B1-B523071CEE39}"/>
              </a:ext>
            </a:extLst>
          </p:cNvPr>
          <p:cNvSpPr txBox="1"/>
          <p:nvPr/>
        </p:nvSpPr>
        <p:spPr>
          <a:xfrm>
            <a:off x="146448" y="5840284"/>
            <a:ext cx="5743574" cy="646331"/>
          </a:xfrm>
          <a:prstGeom prst="rect">
            <a:avLst/>
          </a:prstGeom>
          <a:noFill/>
        </p:spPr>
        <p:txBody>
          <a:bodyPr wrap="square">
            <a:spAutoFit/>
          </a:bodyPr>
          <a:lstStyle/>
          <a:p>
            <a:r>
              <a:rPr lang="en-GB" i="1" dirty="0">
                <a:solidFill>
                  <a:srgbClr val="002060"/>
                </a:solidFill>
                <a:latin typeface="Roboto" panose="02000000000000000000" pitchFamily="2" charset="0"/>
              </a:rPr>
              <a:t>Q: </a:t>
            </a:r>
            <a:r>
              <a:rPr lang="en-GB" b="0" i="1" u="none" strike="noStrike" dirty="0">
                <a:solidFill>
                  <a:srgbClr val="002060"/>
                </a:solidFill>
                <a:effectLst/>
                <a:latin typeface="Roboto" panose="02000000000000000000" pitchFamily="2" charset="0"/>
              </a:rPr>
              <a:t>Have you faced any of these challenges while working with new software and technological devices?</a:t>
            </a:r>
            <a:endParaRPr lang="en-BG" i="1" dirty="0">
              <a:solidFill>
                <a:srgbClr val="002060"/>
              </a:solidFill>
            </a:endParaRPr>
          </a:p>
        </p:txBody>
      </p:sp>
      <p:graphicFrame>
        <p:nvGraphicFramePr>
          <p:cNvPr id="12" name="Chart 11">
            <a:extLst>
              <a:ext uri="{FF2B5EF4-FFF2-40B4-BE49-F238E27FC236}">
                <a16:creationId xmlns:a16="http://schemas.microsoft.com/office/drawing/2014/main" id="{2752F138-9FF9-EFDC-5DDC-4976AB37E1D0}"/>
              </a:ext>
            </a:extLst>
          </p:cNvPr>
          <p:cNvGraphicFramePr/>
          <p:nvPr>
            <p:extLst>
              <p:ext uri="{D42A27DB-BD31-4B8C-83A1-F6EECF244321}">
                <p14:modId xmlns:p14="http://schemas.microsoft.com/office/powerpoint/2010/main" val="1918503799"/>
              </p:ext>
            </p:extLst>
          </p:nvPr>
        </p:nvGraphicFramePr>
        <p:xfrm>
          <a:off x="2" y="1314450"/>
          <a:ext cx="5743574" cy="4525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6E7D1F4B-E4B4-7469-48D6-9E3C199FDFE4}"/>
              </a:ext>
            </a:extLst>
          </p:cNvPr>
          <p:cNvGraphicFramePr/>
          <p:nvPr>
            <p:extLst>
              <p:ext uri="{D42A27DB-BD31-4B8C-83A1-F6EECF244321}">
                <p14:modId xmlns:p14="http://schemas.microsoft.com/office/powerpoint/2010/main" val="4236114596"/>
              </p:ext>
            </p:extLst>
          </p:nvPr>
        </p:nvGraphicFramePr>
        <p:xfrm>
          <a:off x="5620939" y="1405846"/>
          <a:ext cx="6817519" cy="4003625"/>
        </p:xfrm>
        <a:graphic>
          <a:graphicData uri="http://schemas.openxmlformats.org/drawingml/2006/chart">
            <c:chart xmlns:c="http://schemas.openxmlformats.org/drawingml/2006/chart" xmlns:r="http://schemas.openxmlformats.org/officeDocument/2006/relationships" r:id="rId5"/>
          </a:graphicData>
        </a:graphic>
      </p:graphicFrame>
      <p:pic>
        <p:nvPicPr>
          <p:cNvPr id="2" name="Audio Recording 5 Oct 2022, 8:45:49" descr="Audio Recording 5 Oct 2022, 8:45:49">
            <a:hlinkClick r:id="" action="ppaction://media"/>
            <a:extLst>
              <a:ext uri="{FF2B5EF4-FFF2-40B4-BE49-F238E27FC236}">
                <a16:creationId xmlns:a16="http://schemas.microsoft.com/office/drawing/2014/main" id="{364C1D3D-555B-5577-84BB-FD3252E2AC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3703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 calcmode="lin" valueType="num">
                                      <p:cBhvr additive="base">
                                        <p:cTn id="7" dur="500"/>
                                        <p:tgtEl>
                                          <p:spTgt spid="13">
                                            <p:graphicEl>
                                              <a:chart seriesIdx="-3" categoryIdx="-3" bldStep="gridLegend"/>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13">
                                            <p:graphicEl>
                                              <a:chart seriesIdx="-3" categoryIdx="-3" bldStep="gridLegend"/>
                                            </p:graphic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
                                            <p:graphicEl>
                                              <a:chart seriesIdx="-4" categoryIdx="0" bldStep="category"/>
                                            </p:graphicEl>
                                          </p:spTgt>
                                        </p:tgtEl>
                                        <p:attrNameLst>
                                          <p:attrName>style.visibility</p:attrName>
                                        </p:attrNameLst>
                                      </p:cBhvr>
                                      <p:to>
                                        <p:strVal val="visible"/>
                                      </p:to>
                                    </p:set>
                                    <p:anim calcmode="lin" valueType="num">
                                      <p:cBhvr additive="base">
                                        <p:cTn id="12" dur="500"/>
                                        <p:tgtEl>
                                          <p:spTgt spid="13">
                                            <p:graphicEl>
                                              <a:chart seriesIdx="-4" categoryIdx="0" bldStep="category"/>
                                            </p:graphicEl>
                                          </p:spTgt>
                                        </p:tgtEl>
                                        <p:attrNameLst>
                                          <p:attrName>ppt_y</p:attrName>
                                        </p:attrNameLst>
                                      </p:cBhvr>
                                      <p:tavLst>
                                        <p:tav tm="0">
                                          <p:val>
                                            <p:strVal val="#ppt_y+#ppt_h*1.125000"/>
                                          </p:val>
                                        </p:tav>
                                        <p:tav tm="100000">
                                          <p:val>
                                            <p:strVal val="#ppt_y"/>
                                          </p:val>
                                        </p:tav>
                                      </p:tavLst>
                                    </p:anim>
                                    <p:animEffect transition="in" filter="wipe(up)">
                                      <p:cBhvr>
                                        <p:cTn id="13" dur="500"/>
                                        <p:tgtEl>
                                          <p:spTgt spid="13">
                                            <p:graphicEl>
                                              <a:chart seriesIdx="-4" categoryIdx="0" bldStep="category"/>
                                            </p:graphic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3">
                                            <p:graphicEl>
                                              <a:chart seriesIdx="-4" categoryIdx="1" bldStep="category"/>
                                            </p:graphicEl>
                                          </p:spTgt>
                                        </p:tgtEl>
                                        <p:attrNameLst>
                                          <p:attrName>style.visibility</p:attrName>
                                        </p:attrNameLst>
                                      </p:cBhvr>
                                      <p:to>
                                        <p:strVal val="visible"/>
                                      </p:to>
                                    </p:set>
                                    <p:anim calcmode="lin" valueType="num">
                                      <p:cBhvr additive="base">
                                        <p:cTn id="17" dur="500"/>
                                        <p:tgtEl>
                                          <p:spTgt spid="13">
                                            <p:graphicEl>
                                              <a:chart seriesIdx="-4" categoryIdx="1" bldStep="category"/>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13">
                                            <p:graphicEl>
                                              <a:chart seriesIdx="-4" categoryIdx="1" bldStep="category"/>
                                            </p:graphic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3">
                                            <p:graphicEl>
                                              <a:chart seriesIdx="-4" categoryIdx="2" bldStep="category"/>
                                            </p:graphicEl>
                                          </p:spTgt>
                                        </p:tgtEl>
                                        <p:attrNameLst>
                                          <p:attrName>style.visibility</p:attrName>
                                        </p:attrNameLst>
                                      </p:cBhvr>
                                      <p:to>
                                        <p:strVal val="visible"/>
                                      </p:to>
                                    </p:set>
                                    <p:anim calcmode="lin" valueType="num">
                                      <p:cBhvr additive="base">
                                        <p:cTn id="22" dur="500"/>
                                        <p:tgtEl>
                                          <p:spTgt spid="13">
                                            <p:graphicEl>
                                              <a:chart seriesIdx="-4" categoryIdx="2" bldStep="category"/>
                                            </p:graphicEl>
                                          </p:spTgt>
                                        </p:tgtEl>
                                        <p:attrNameLst>
                                          <p:attrName>ppt_y</p:attrName>
                                        </p:attrNameLst>
                                      </p:cBhvr>
                                      <p:tavLst>
                                        <p:tav tm="0">
                                          <p:val>
                                            <p:strVal val="#ppt_y+#ppt_h*1.125000"/>
                                          </p:val>
                                        </p:tav>
                                        <p:tav tm="100000">
                                          <p:val>
                                            <p:strVal val="#ppt_y"/>
                                          </p:val>
                                        </p:tav>
                                      </p:tavLst>
                                    </p:anim>
                                    <p:animEffect transition="in" filter="wipe(up)">
                                      <p:cBhvr>
                                        <p:cTn id="23" dur="500"/>
                                        <p:tgtEl>
                                          <p:spTgt spid="13">
                                            <p:graphicEl>
                                              <a:chart seriesIdx="-4" categoryIdx="2"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2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Graphic spid="13"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C7674-80AC-7D63-FA4C-5B3E416B8B01}"/>
              </a:ext>
            </a:extLst>
          </p:cNvPr>
          <p:cNvSpPr>
            <a:spLocks noGrp="1"/>
          </p:cNvSpPr>
          <p:nvPr>
            <p:ph type="title"/>
          </p:nvPr>
        </p:nvSpPr>
        <p:spPr>
          <a:xfrm>
            <a:off x="600075" y="929994"/>
            <a:ext cx="5130795" cy="1461778"/>
          </a:xfrm>
        </p:spPr>
        <p:txBody>
          <a:bodyPr>
            <a:normAutofit/>
          </a:bodyPr>
          <a:lstStyle/>
          <a:p>
            <a:r>
              <a:rPr lang="en-BG" sz="4000" b="1" dirty="0">
                <a:solidFill>
                  <a:srgbClr val="002060"/>
                </a:solidFill>
              </a:rPr>
              <a:t>Conclusion</a:t>
            </a:r>
          </a:p>
        </p:txBody>
      </p:sp>
      <p:sp>
        <p:nvSpPr>
          <p:cNvPr id="3" name="Content Placeholder 2">
            <a:extLst>
              <a:ext uri="{FF2B5EF4-FFF2-40B4-BE49-F238E27FC236}">
                <a16:creationId xmlns:a16="http://schemas.microsoft.com/office/drawing/2014/main" id="{BBE5DF93-2F56-4187-0866-938103918E11}"/>
              </a:ext>
            </a:extLst>
          </p:cNvPr>
          <p:cNvSpPr>
            <a:spLocks noGrp="1"/>
          </p:cNvSpPr>
          <p:nvPr>
            <p:ph idx="1"/>
          </p:nvPr>
        </p:nvSpPr>
        <p:spPr>
          <a:xfrm>
            <a:off x="600075" y="2470248"/>
            <a:ext cx="4910295" cy="3536236"/>
          </a:xfrm>
        </p:spPr>
        <p:txBody>
          <a:bodyPr>
            <a:normAutofit/>
          </a:bodyPr>
          <a:lstStyle/>
          <a:p>
            <a:pPr marL="0" indent="0" algn="jus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Based on the extensive literature review presented, it can be stated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t>
            </a:r>
            <a:r>
              <a:rPr lang="bg-BG" sz="2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 </a:t>
            </a:r>
            <a:r>
              <a:rPr lang="en-GB"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effectiveness of management of human resources, financial resources, production, customer service and external factors is a subject to digitization and digital transformation for the purpose of increasing their productivity and its positive impact on the overall activity of organizations.</a:t>
            </a:r>
          </a:p>
          <a:p>
            <a:pPr marL="0" indent="0">
              <a:buNone/>
            </a:pPr>
            <a:endParaRPr lang="en-BG" sz="2000" dirty="0">
              <a:latin typeface="Times New Roman" panose="02020603050405020304" pitchFamily="18" charset="0"/>
              <a:cs typeface="Times New Roman" panose="02020603050405020304" pitchFamily="18" charset="0"/>
            </a:endParaRPr>
          </a:p>
        </p:txBody>
      </p:sp>
      <p:sp>
        <p:nvSpPr>
          <p:cNvPr id="151" name="Freeform: Shape 15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1" name="Graphic 110" descr="Books">
            <a:extLst>
              <a:ext uri="{FF2B5EF4-FFF2-40B4-BE49-F238E27FC236}">
                <a16:creationId xmlns:a16="http://schemas.microsoft.com/office/drawing/2014/main" id="{09BC98FA-B598-4122-8F9C-AF16CE704E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5330" y="2105470"/>
            <a:ext cx="3217333" cy="3217333"/>
          </a:xfrm>
          <a:prstGeom prst="rect">
            <a:avLst/>
          </a:prstGeom>
        </p:spPr>
      </p:pic>
      <p:pic>
        <p:nvPicPr>
          <p:cNvPr id="4" name="Audio Recording 5 Oct 2022, 7:35:22" descr="Audio Recording 5 Oct 2022, 7:35:22">
            <a:hlinkClick r:id="" action="ppaction://media"/>
            <a:extLst>
              <a:ext uri="{FF2B5EF4-FFF2-40B4-BE49-F238E27FC236}">
                <a16:creationId xmlns:a16="http://schemas.microsoft.com/office/drawing/2014/main" id="{E899C12C-8B2F-3EFA-02A3-23AA672005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174450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7674-80AC-7D63-FA4C-5B3E416B8B01}"/>
              </a:ext>
            </a:extLst>
          </p:cNvPr>
          <p:cNvSpPr>
            <a:spLocks noGrp="1"/>
          </p:cNvSpPr>
          <p:nvPr>
            <p:ph type="title"/>
          </p:nvPr>
        </p:nvSpPr>
        <p:spPr/>
        <p:txBody>
          <a:bodyPr/>
          <a:lstStyle/>
          <a:p>
            <a:pPr algn="ctr"/>
            <a:r>
              <a:rPr lang="en-US" dirty="0">
                <a:solidFill>
                  <a:srgbClr val="002060"/>
                </a:solidFill>
              </a:rPr>
              <a:t>Recommendations</a:t>
            </a:r>
            <a:endParaRPr lang="en-BG" dirty="0">
              <a:solidFill>
                <a:srgbClr val="002060"/>
              </a:solidFill>
            </a:endParaRPr>
          </a:p>
        </p:txBody>
      </p:sp>
      <p:sp>
        <p:nvSpPr>
          <p:cNvPr id="3" name="Content Placeholder 2">
            <a:extLst>
              <a:ext uri="{FF2B5EF4-FFF2-40B4-BE49-F238E27FC236}">
                <a16:creationId xmlns:a16="http://schemas.microsoft.com/office/drawing/2014/main" id="{BBE5DF93-2F56-4187-0866-938103918E11}"/>
              </a:ext>
            </a:extLst>
          </p:cNvPr>
          <p:cNvSpPr>
            <a:spLocks noGrp="1"/>
          </p:cNvSpPr>
          <p:nvPr>
            <p:ph idx="1"/>
          </p:nvPr>
        </p:nvSpPr>
        <p:spPr>
          <a:xfrm>
            <a:off x="838200" y="1932503"/>
            <a:ext cx="10515600" cy="4351338"/>
          </a:xfrm>
        </p:spPr>
        <p:txBody>
          <a:bodyPr>
            <a:normAutofit/>
          </a:bodyPr>
          <a:lstStyle/>
          <a:p>
            <a:pPr algn="just">
              <a:spcBef>
                <a:spcPts val="600"/>
              </a:spcBef>
              <a:buFont typeface="Wingdings" pitchFamily="2" charset="2"/>
              <a:buChar char="ü"/>
            </a:pPr>
            <a:r>
              <a:rPr lang="en-US" dirty="0">
                <a:solidFill>
                  <a:srgbClr val="002060"/>
                </a:solidFill>
                <a:latin typeface="Times New Roman" panose="02020603050405020304" pitchFamily="18" charset="0"/>
                <a:ea typeface="Times New Roman" panose="02020603050405020304" pitchFamily="18" charset="0"/>
              </a:rPr>
              <a:t>D</a:t>
            </a:r>
            <a:r>
              <a:rPr lang="en-US" dirty="0">
                <a:solidFill>
                  <a:srgbClr val="002060"/>
                </a:solidFill>
                <a:effectLst/>
                <a:latin typeface="Times New Roman" panose="02020603050405020304" pitchFamily="18" charset="0"/>
                <a:ea typeface="Times New Roman" panose="02020603050405020304" pitchFamily="18" charset="0"/>
              </a:rPr>
              <a:t>igital transformation strategy should be completed by adequate training for usage of each new software and digital tool.</a:t>
            </a:r>
            <a:endParaRPr lang="en-BG" dirty="0">
              <a:solidFill>
                <a:srgbClr val="002060"/>
              </a:solidFill>
              <a:effectLst/>
              <a:latin typeface="Times New Roman" panose="02020603050405020304" pitchFamily="18" charset="0"/>
              <a:ea typeface="Times New Roman" panose="02020603050405020304" pitchFamily="18" charset="0"/>
            </a:endParaRPr>
          </a:p>
          <a:p>
            <a:pPr lvl="0" algn="just">
              <a:spcBef>
                <a:spcPts val="600"/>
              </a:spcBef>
              <a:buFont typeface="Wingdings" pitchFamily="2" charset="2"/>
              <a:buChar char="ü"/>
            </a:pPr>
            <a:r>
              <a:rPr lang="en-US" dirty="0">
                <a:solidFill>
                  <a:srgbClr val="002060"/>
                </a:solidFill>
                <a:effectLst/>
                <a:latin typeface="Times New Roman" panose="02020603050405020304" pitchFamily="18" charset="0"/>
                <a:ea typeface="Times New Roman" panose="02020603050405020304" pitchFamily="18" charset="0"/>
              </a:rPr>
              <a:t>Managers should be well digitally educated.</a:t>
            </a:r>
            <a:endParaRPr lang="en-BG" dirty="0">
              <a:solidFill>
                <a:srgbClr val="002060"/>
              </a:solidFill>
              <a:effectLst/>
              <a:latin typeface="Times New Roman" panose="02020603050405020304" pitchFamily="18" charset="0"/>
              <a:ea typeface="Times New Roman" panose="02020603050405020304" pitchFamily="18" charset="0"/>
            </a:endParaRPr>
          </a:p>
          <a:p>
            <a:pPr lvl="0" algn="just">
              <a:spcBef>
                <a:spcPts val="600"/>
              </a:spcBef>
              <a:buFont typeface="Wingdings" pitchFamily="2" charset="2"/>
              <a:buChar char="ü"/>
            </a:pPr>
            <a:r>
              <a:rPr lang="en-BG" dirty="0">
                <a:solidFill>
                  <a:srgbClr val="002060"/>
                </a:solidFill>
                <a:effectLst/>
                <a:latin typeface="Times New Roman" panose="02020603050405020304" pitchFamily="18" charset="0"/>
                <a:ea typeface="Times New Roman" panose="02020603050405020304" pitchFamily="18" charset="0"/>
              </a:rPr>
              <a:t>Quality control </a:t>
            </a:r>
            <a:r>
              <a:rPr lang="en-US" dirty="0">
                <a:solidFill>
                  <a:srgbClr val="002060"/>
                </a:solidFill>
                <a:effectLst/>
                <a:latin typeface="Times New Roman" panose="02020603050405020304" pitchFamily="18" charset="0"/>
                <a:ea typeface="Times New Roman" panose="02020603050405020304" pitchFamily="18" charset="0"/>
              </a:rPr>
              <a:t>should be digitized </a:t>
            </a:r>
            <a:r>
              <a:rPr lang="en-BG" dirty="0">
                <a:solidFill>
                  <a:srgbClr val="002060"/>
                </a:solidFill>
                <a:effectLst/>
                <a:latin typeface="Times New Roman" panose="02020603050405020304" pitchFamily="18" charset="0"/>
                <a:ea typeface="Times New Roman" panose="02020603050405020304" pitchFamily="18" charset="0"/>
              </a:rPr>
              <a:t>so that information is constantly collected on all stages of production processes.</a:t>
            </a:r>
          </a:p>
          <a:p>
            <a:pPr lvl="0" algn="just">
              <a:spcBef>
                <a:spcPts val="600"/>
              </a:spcBef>
              <a:buFont typeface="Wingdings" pitchFamily="2" charset="2"/>
              <a:buChar char="ü"/>
            </a:pPr>
            <a:r>
              <a:rPr lang="en-BG" dirty="0">
                <a:solidFill>
                  <a:srgbClr val="002060"/>
                </a:solidFill>
                <a:effectLst/>
                <a:latin typeface="Times New Roman" panose="02020603050405020304" pitchFamily="18" charset="0"/>
                <a:ea typeface="Times New Roman" panose="02020603050405020304" pitchFamily="18" charset="0"/>
              </a:rPr>
              <a:t>Replacement of manual inspection business models with digital solutions powered by artificial intelligence.</a:t>
            </a:r>
          </a:p>
          <a:p>
            <a:pPr lvl="0" algn="just">
              <a:spcBef>
                <a:spcPts val="600"/>
              </a:spcBef>
              <a:buFont typeface="Wingdings" pitchFamily="2" charset="2"/>
              <a:buChar char="ü"/>
            </a:pPr>
            <a:r>
              <a:rPr lang="en-US" dirty="0">
                <a:solidFill>
                  <a:srgbClr val="002060"/>
                </a:solidFill>
                <a:effectLst/>
                <a:latin typeface="Times New Roman" panose="02020603050405020304" pitchFamily="18" charset="0"/>
                <a:ea typeface="Times New Roman" panose="02020603050405020304" pitchFamily="18" charset="0"/>
              </a:rPr>
              <a:t>Improvement of digital literacy skills.</a:t>
            </a:r>
            <a:endParaRPr lang="en-BG" sz="3200" dirty="0"/>
          </a:p>
        </p:txBody>
      </p:sp>
      <p:pic>
        <p:nvPicPr>
          <p:cNvPr id="4" name="Audio Recording 5 Oct 2022, 7:37:26" descr="Audio Recording 5 Oct 2022, 7:37:26">
            <a:hlinkClick r:id="" action="ppaction://media"/>
            <a:extLst>
              <a:ext uri="{FF2B5EF4-FFF2-40B4-BE49-F238E27FC236}">
                <a16:creationId xmlns:a16="http://schemas.microsoft.com/office/drawing/2014/main" id="{6A9771F6-4745-C92C-2764-9E5D729A9C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29078564"/>
      </p:ext>
    </p:extLst>
  </p:cSld>
  <p:clrMapOvr>
    <a:masterClrMapping/>
  </p:clrMapOvr>
  <p:transition spd="slow" advTm="1612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7674-80AC-7D63-FA4C-5B3E416B8B01}"/>
              </a:ext>
            </a:extLst>
          </p:cNvPr>
          <p:cNvSpPr>
            <a:spLocks noGrp="1"/>
          </p:cNvSpPr>
          <p:nvPr>
            <p:ph type="title"/>
          </p:nvPr>
        </p:nvSpPr>
        <p:spPr>
          <a:xfrm>
            <a:off x="838200" y="150813"/>
            <a:ext cx="10515600" cy="1325563"/>
          </a:xfrm>
        </p:spPr>
        <p:txBody>
          <a:bodyPr/>
          <a:lstStyle/>
          <a:p>
            <a:pPr algn="ctr"/>
            <a:r>
              <a:rPr lang="en-BG" dirty="0">
                <a:solidFill>
                  <a:srgbClr val="002060"/>
                </a:solidFill>
              </a:rPr>
              <a:t>References</a:t>
            </a:r>
          </a:p>
        </p:txBody>
      </p:sp>
      <p:sp>
        <p:nvSpPr>
          <p:cNvPr id="3" name="Content Placeholder 2">
            <a:extLst>
              <a:ext uri="{FF2B5EF4-FFF2-40B4-BE49-F238E27FC236}">
                <a16:creationId xmlns:a16="http://schemas.microsoft.com/office/drawing/2014/main" id="{BBE5DF93-2F56-4187-0866-938103918E11}"/>
              </a:ext>
            </a:extLst>
          </p:cNvPr>
          <p:cNvSpPr>
            <a:spLocks noGrp="1"/>
          </p:cNvSpPr>
          <p:nvPr>
            <p:ph idx="1"/>
          </p:nvPr>
        </p:nvSpPr>
        <p:spPr>
          <a:xfrm>
            <a:off x="838200" y="1285875"/>
            <a:ext cx="10515600" cy="5214938"/>
          </a:xfrm>
        </p:spPr>
        <p:txBody>
          <a:bodyPr>
            <a:normAutofit fontScale="85000" lnSpcReduction="20000"/>
          </a:bodyPr>
          <a:lstStyle/>
          <a:p>
            <a:pPr algn="just">
              <a:spcBef>
                <a:spcPts val="600"/>
              </a:spcBef>
            </a:pP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Bughin</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J., Deakin, J,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O'Beirne</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 “Digital transformation: Improving the odds of success”, McKinsey quarterly, 2019</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Schroek</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bg-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Kawamura, J., Kwan, A., “</a:t>
            </a:r>
            <a:r>
              <a:rPr lang="bg-BG"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bg-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industrial</a:t>
            </a:r>
            <a:r>
              <a:rPr lang="bg-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transformation</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Reinventing to win in Industry 4.0”</a:t>
            </a:r>
            <a:r>
              <a:rPr lang="bg-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Tosheva</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 “Economic and Social Benefits of Digital Economy and Digital Transformation in The Republic of North Macedonia”,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Cilt/Volume 2, Sayı/Number 2, Aralık/December 2020 Sayfa/Pages 42-51 </a:t>
            </a: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Gadre</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Deoskar</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“Industry 4.0 -Digital Transformation, Challenges and Benefits”, International Journal of Future Generation Communication and Networking Vol. 13, No. 2, (2020), pp. 139 - 149</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Mohamed, M., “Challenges and Benefits of Industry 4.0: An overview”, International Journal of Supply and Operations Management, August 2018, Volume 5, Issue 3, pp. 256-265</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Schröder</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Challenges of Industry 4.0 for Small and Medium-sized Enterprises</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2017</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KPMG – India, “Convergence towards inclusive digital growth”, October 2018</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Antonopoulou, H</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Halkiopoulos, </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Barlou,</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Beligiannis</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“Transformational Leadership and Digital Skills in Higher Education Institutes: During the COVID-19 Pandemic.”  Emerging Science Journal 5, no. 1</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February 1, 2021</a:t>
            </a: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Klein,M.    (2020), </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Leadership    Characteristics    In    The    Era    Of    Digital    Transformation</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Business &amp; Management Studies: An International Journal Vol.:8 Issue:1 Year:2020, pp. 883-902</a:t>
            </a: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Afandi</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W.,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ROLE OF STRATEGIC LEADERSHIP IN DIGITAL TRANSFORMATION PROCESS</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IJRRAS 33, pp 19-22, November 2017</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Tekic,</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Z.,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Koroteev,</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From disruptively digital to proudly analog: A holistic typology of digital transformation strategies</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Business Horizons, Volume 62, Issue 6, 2019,</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pp: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683-693,</a:t>
            </a:r>
          </a:p>
          <a:p>
            <a:pPr algn="just">
              <a:spcBef>
                <a:spcPts val="600"/>
              </a:spcBef>
            </a:pP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European Commission,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Digital Economy and Society Index 202</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Bulgaria</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Dragomirov</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Boyanov</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 “Digital transformation challenges of logistics in Bulgaria”,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2021</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IOP Conference Series: Materials Science and Engineering</a:t>
            </a:r>
          </a:p>
          <a:p>
            <a:pPr>
              <a:spcBef>
                <a:spcPts val="600"/>
              </a:spcBef>
            </a:pP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Mihaylova,</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Papazov, </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Andree</a:t>
            </a:r>
            <a:r>
              <a:rPr lang="en-US"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 L.,, “Digital Transformation of Health Services Provided by Medical Centers in Bulgaria”, International Conference at the Brno University of Technology, 2021, pp 75-81</a:t>
            </a:r>
            <a:endParaRPr lang="en-BG"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BG" dirty="0"/>
          </a:p>
        </p:txBody>
      </p:sp>
      <p:pic>
        <p:nvPicPr>
          <p:cNvPr id="5" name="Audio Recording 5 Oct 2022, 7:39:20" descr="Audio Recording 5 Oct 2022, 7:39:20">
            <a:hlinkClick r:id="" action="ppaction://media"/>
            <a:extLst>
              <a:ext uri="{FF2B5EF4-FFF2-40B4-BE49-F238E27FC236}">
                <a16:creationId xmlns:a16="http://schemas.microsoft.com/office/drawing/2014/main" id="{DCC703B0-162A-3D13-03C4-C2405BFE8A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886204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DA3A-FD23-7B3C-6FB2-B0FB6F378AA3}"/>
              </a:ext>
            </a:extLst>
          </p:cNvPr>
          <p:cNvSpPr>
            <a:spLocks noGrp="1"/>
          </p:cNvSpPr>
          <p:nvPr>
            <p:ph type="title"/>
          </p:nvPr>
        </p:nvSpPr>
        <p:spPr/>
        <p:txBody>
          <a:bodyPr/>
          <a:lstStyle/>
          <a:p>
            <a:pPr algn="ctr"/>
            <a:r>
              <a:rPr lang="en-BG" dirty="0">
                <a:solidFill>
                  <a:srgbClr val="002060"/>
                </a:solidFill>
              </a:rPr>
              <a:t>Topics of interest</a:t>
            </a:r>
          </a:p>
        </p:txBody>
      </p:sp>
      <p:sp>
        <p:nvSpPr>
          <p:cNvPr id="3" name="Content Placeholder 2">
            <a:extLst>
              <a:ext uri="{FF2B5EF4-FFF2-40B4-BE49-F238E27FC236}">
                <a16:creationId xmlns:a16="http://schemas.microsoft.com/office/drawing/2014/main" id="{1A8FE65F-41B8-84C5-A728-7636882494B1}"/>
              </a:ext>
            </a:extLst>
          </p:cNvPr>
          <p:cNvSpPr>
            <a:spLocks noGrp="1"/>
          </p:cNvSpPr>
          <p:nvPr>
            <p:ph idx="1"/>
          </p:nvPr>
        </p:nvSpPr>
        <p:spPr/>
        <p:txBody>
          <a:bodyPr/>
          <a:lstStyle/>
          <a:p>
            <a:r>
              <a:rPr lang="en-BG" dirty="0">
                <a:solidFill>
                  <a:srgbClr val="002060"/>
                </a:solidFill>
              </a:rPr>
              <a:t>Introduction</a:t>
            </a:r>
          </a:p>
          <a:p>
            <a:r>
              <a:rPr lang="en-GB" dirty="0">
                <a:solidFill>
                  <a:srgbClr val="002060"/>
                </a:solidFill>
              </a:rPr>
              <a:t>Digital transformation in the context of “Industry 4.0”</a:t>
            </a:r>
          </a:p>
          <a:p>
            <a:r>
              <a:rPr lang="en-BG" dirty="0">
                <a:solidFill>
                  <a:srgbClr val="002060"/>
                </a:solidFill>
              </a:rPr>
              <a:t>Digital transformation opportunities, challenges and technologies</a:t>
            </a:r>
          </a:p>
          <a:p>
            <a:r>
              <a:rPr lang="en-BG" dirty="0">
                <a:solidFill>
                  <a:srgbClr val="002060"/>
                </a:solidFill>
              </a:rPr>
              <a:t>Leadership and digital transformation</a:t>
            </a:r>
          </a:p>
          <a:p>
            <a:r>
              <a:rPr lang="en-GB" dirty="0">
                <a:solidFill>
                  <a:srgbClr val="002060"/>
                </a:solidFill>
              </a:rPr>
              <a:t>Digital transformation strategies within the framework of COVID-19</a:t>
            </a:r>
          </a:p>
          <a:p>
            <a:r>
              <a:rPr lang="en-GB" dirty="0">
                <a:solidFill>
                  <a:srgbClr val="002060"/>
                </a:solidFill>
              </a:rPr>
              <a:t>Digital transformation of human recourses in the Bulgarian industry</a:t>
            </a:r>
            <a:endParaRPr lang="en-BG" dirty="0">
              <a:solidFill>
                <a:srgbClr val="002060"/>
              </a:solidFill>
            </a:endParaRPr>
          </a:p>
          <a:p>
            <a:r>
              <a:rPr lang="en-BG" dirty="0">
                <a:solidFill>
                  <a:srgbClr val="002060"/>
                </a:solidFill>
              </a:rPr>
              <a:t>Conclusion and recommendations</a:t>
            </a:r>
          </a:p>
          <a:p>
            <a:endParaRPr lang="en-BG" i="1" dirty="0">
              <a:solidFill>
                <a:srgbClr val="002060"/>
              </a:solidFill>
            </a:endParaRPr>
          </a:p>
          <a:p>
            <a:endParaRPr lang="en-BG" i="1" dirty="0">
              <a:solidFill>
                <a:srgbClr val="002060"/>
              </a:solidFill>
            </a:endParaRPr>
          </a:p>
          <a:p>
            <a:endParaRPr lang="en-BG" i="1" dirty="0">
              <a:solidFill>
                <a:srgbClr val="002060"/>
              </a:solidFill>
            </a:endParaRPr>
          </a:p>
          <a:p>
            <a:endParaRPr lang="en-BG" i="1" dirty="0">
              <a:solidFill>
                <a:srgbClr val="002060"/>
              </a:solidFill>
            </a:endParaRPr>
          </a:p>
        </p:txBody>
      </p:sp>
      <p:pic>
        <p:nvPicPr>
          <p:cNvPr id="4" name="Audio Recording 5 Oct 2022, 7:54:25" descr="Audio Recording 5 Oct 2022, 7:54:25">
            <a:hlinkClick r:id="" action="ppaction://media"/>
            <a:extLst>
              <a:ext uri="{FF2B5EF4-FFF2-40B4-BE49-F238E27FC236}">
                <a16:creationId xmlns:a16="http://schemas.microsoft.com/office/drawing/2014/main" id="{BEFCF31A-EB1F-E2C5-8464-9130D36BB2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164210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1440-35FF-4863-9D0E-7E1132E835B6}"/>
              </a:ext>
            </a:extLst>
          </p:cNvPr>
          <p:cNvSpPr>
            <a:spLocks noGrp="1"/>
          </p:cNvSpPr>
          <p:nvPr>
            <p:ph type="title"/>
          </p:nvPr>
        </p:nvSpPr>
        <p:spPr/>
        <p:txBody>
          <a:bodyPr/>
          <a:lstStyle/>
          <a:p>
            <a:pPr algn="ctr"/>
            <a:r>
              <a:rPr lang="en-US">
                <a:solidFill>
                  <a:srgbClr val="002060"/>
                </a:solidFill>
              </a:rPr>
              <a:t>Introduction</a:t>
            </a:r>
            <a:endParaRPr lang="en-US" dirty="0">
              <a:solidFill>
                <a:srgbClr val="002060"/>
              </a:solidFill>
            </a:endParaRPr>
          </a:p>
        </p:txBody>
      </p:sp>
      <p:sp>
        <p:nvSpPr>
          <p:cNvPr id="3" name="Content Placeholder 2">
            <a:extLst>
              <a:ext uri="{FF2B5EF4-FFF2-40B4-BE49-F238E27FC236}">
                <a16:creationId xmlns:a16="http://schemas.microsoft.com/office/drawing/2014/main" id="{EA678C69-A758-4F67-B46E-4ECC8EDDC06B}"/>
              </a:ext>
            </a:extLst>
          </p:cNvPr>
          <p:cNvSpPr>
            <a:spLocks noGrp="1"/>
          </p:cNvSpPr>
          <p:nvPr>
            <p:ph idx="1"/>
          </p:nvPr>
        </p:nvSpPr>
        <p:spPr>
          <a:xfrm>
            <a:off x="557211" y="4073684"/>
            <a:ext cx="11015663" cy="4351338"/>
          </a:xfrm>
        </p:spPr>
        <p:txBody>
          <a:bodyPr>
            <a:normAutofit/>
          </a:bodyPr>
          <a:lstStyle/>
          <a:p>
            <a:pPr marL="0" indent="0" algn="just">
              <a:buNone/>
            </a:pPr>
            <a:r>
              <a:rPr lang="en-US" dirty="0">
                <a:solidFill>
                  <a:srgbClr val="002060"/>
                </a:solidFill>
              </a:rPr>
              <a:t>     The onset of the Covid-19 pandemic further increases the need for digitization of processes, so that business activities can be carried out without the presence of the entire team, even remotely. To effectively optimize production through automation, leaders must seek to use technology in new ways. </a:t>
            </a:r>
          </a:p>
        </p:txBody>
      </p:sp>
      <p:pic>
        <p:nvPicPr>
          <p:cNvPr id="7" name="Picture 6" descr="A picture containing graphical user interface&#10;&#10;Description automatically generated">
            <a:extLst>
              <a:ext uri="{FF2B5EF4-FFF2-40B4-BE49-F238E27FC236}">
                <a16:creationId xmlns:a16="http://schemas.microsoft.com/office/drawing/2014/main" id="{72BA53BD-7C63-3F2A-E258-7FCB9C564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888" y="1292384"/>
            <a:ext cx="6953249" cy="2781300"/>
          </a:xfrm>
          <a:prstGeom prst="rect">
            <a:avLst/>
          </a:prstGeom>
        </p:spPr>
      </p:pic>
      <p:pic>
        <p:nvPicPr>
          <p:cNvPr id="5" name="Audio Recording 5 Oct 2022, 8:14:05" descr="Audio Recording 5 Oct 2022, 8:14:05">
            <a:hlinkClick r:id="" action="ppaction://media"/>
            <a:extLst>
              <a:ext uri="{FF2B5EF4-FFF2-40B4-BE49-F238E27FC236}">
                <a16:creationId xmlns:a16="http://schemas.microsoft.com/office/drawing/2014/main" id="{545D39D2-42DB-59C8-F526-A5CD8E182A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74431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7674-80AC-7D63-FA4C-5B3E416B8B01}"/>
              </a:ext>
            </a:extLst>
          </p:cNvPr>
          <p:cNvSpPr>
            <a:spLocks noGrp="1"/>
          </p:cNvSpPr>
          <p:nvPr>
            <p:ph type="title"/>
          </p:nvPr>
        </p:nvSpPr>
        <p:spPr>
          <a:xfrm>
            <a:off x="838200" y="737393"/>
            <a:ext cx="10515600" cy="1325563"/>
          </a:xfrm>
        </p:spPr>
        <p:txBody>
          <a:bodyPr>
            <a:normAutofit fontScale="90000"/>
          </a:bodyPr>
          <a:lstStyle/>
          <a:p>
            <a:pPr algn="ctr"/>
            <a:r>
              <a:rPr lang="en-GB" dirty="0">
                <a:solidFill>
                  <a:srgbClr val="002060"/>
                </a:solidFill>
              </a:rPr>
              <a:t>Digital transformation in the context of “Industry 4.0” </a:t>
            </a:r>
            <a:br>
              <a:rPr lang="en-GB" dirty="0">
                <a:solidFill>
                  <a:srgbClr val="002060"/>
                </a:solidFill>
              </a:rPr>
            </a:br>
            <a:endParaRPr lang="en-BG" dirty="0">
              <a:solidFill>
                <a:srgbClr val="002060"/>
              </a:solidFill>
            </a:endParaRPr>
          </a:p>
        </p:txBody>
      </p:sp>
      <p:pic>
        <p:nvPicPr>
          <p:cNvPr id="5" name="Content Placeholder 4">
            <a:extLst>
              <a:ext uri="{FF2B5EF4-FFF2-40B4-BE49-F238E27FC236}">
                <a16:creationId xmlns:a16="http://schemas.microsoft.com/office/drawing/2014/main" id="{AF1FC1AC-6BFB-D99D-D3C0-C980318D0C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54614" y="1925042"/>
            <a:ext cx="4625181" cy="4625181"/>
          </a:xfrm>
        </p:spPr>
      </p:pic>
      <p:sp>
        <p:nvSpPr>
          <p:cNvPr id="6" name="TextBox 5">
            <a:extLst>
              <a:ext uri="{FF2B5EF4-FFF2-40B4-BE49-F238E27FC236}">
                <a16:creationId xmlns:a16="http://schemas.microsoft.com/office/drawing/2014/main" id="{739E2458-DE14-CE96-5461-46584B65A166}"/>
              </a:ext>
            </a:extLst>
          </p:cNvPr>
          <p:cNvSpPr txBox="1"/>
          <p:nvPr/>
        </p:nvSpPr>
        <p:spPr>
          <a:xfrm>
            <a:off x="5800725" y="1400175"/>
            <a:ext cx="184731" cy="369332"/>
          </a:xfrm>
          <a:prstGeom prst="rect">
            <a:avLst/>
          </a:prstGeom>
          <a:noFill/>
        </p:spPr>
        <p:txBody>
          <a:bodyPr wrap="none" rtlCol="0">
            <a:spAutoFit/>
          </a:bodyPr>
          <a:lstStyle/>
          <a:p>
            <a:endParaRPr lang="en-BG" dirty="0"/>
          </a:p>
        </p:txBody>
      </p:sp>
      <p:sp>
        <p:nvSpPr>
          <p:cNvPr id="7" name="TextBox 6">
            <a:extLst>
              <a:ext uri="{FF2B5EF4-FFF2-40B4-BE49-F238E27FC236}">
                <a16:creationId xmlns:a16="http://schemas.microsoft.com/office/drawing/2014/main" id="{970C65F4-F391-E461-FDE5-AC6C3029D4B8}"/>
              </a:ext>
            </a:extLst>
          </p:cNvPr>
          <p:cNvSpPr txBox="1"/>
          <p:nvPr/>
        </p:nvSpPr>
        <p:spPr>
          <a:xfrm>
            <a:off x="261366" y="2432289"/>
            <a:ext cx="7058025" cy="2677656"/>
          </a:xfrm>
          <a:prstGeom prst="rect">
            <a:avLst/>
          </a:prstGeom>
          <a:noFill/>
        </p:spPr>
        <p:txBody>
          <a:bodyPr wrap="square" rtlCol="0">
            <a:spAutoFit/>
          </a:bodyPr>
          <a:lstStyle/>
          <a:p>
            <a:pPr algn="just">
              <a:spcBef>
                <a:spcPts val="600"/>
              </a:spcBef>
            </a:pPr>
            <a:r>
              <a:rPr lang="en-US" sz="28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McKinsey</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describes the process as “</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 effort to enable existing business models by integrating advanced technologies</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BG"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Industry 4.0</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BG"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aims to increase productivity and profits by using machines and intelligent components connected to the internet.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BG"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838178-45A5-666D-D2EB-381D7276D25F}"/>
              </a:ext>
            </a:extLst>
          </p:cNvPr>
          <p:cNvSpPr txBox="1"/>
          <p:nvPr/>
        </p:nvSpPr>
        <p:spPr>
          <a:xfrm>
            <a:off x="9244013" y="6550223"/>
            <a:ext cx="1643062" cy="584775"/>
          </a:xfrm>
          <a:prstGeom prst="rect">
            <a:avLst/>
          </a:prstGeom>
          <a:noFill/>
        </p:spPr>
        <p:txBody>
          <a:bodyPr wrap="square" rtlCol="0">
            <a:spAutoFit/>
          </a:bodyPr>
          <a:lstStyle/>
          <a:p>
            <a:r>
              <a:rPr lang="en-BG" sz="1400" i="1" dirty="0">
                <a:solidFill>
                  <a:schemeClr val="bg2">
                    <a:lumMod val="50000"/>
                  </a:schemeClr>
                </a:solidFill>
              </a:rPr>
              <a:t>Source: Freepik</a:t>
            </a:r>
          </a:p>
          <a:p>
            <a:endParaRPr lang="en-BG" dirty="0">
              <a:solidFill>
                <a:schemeClr val="bg2">
                  <a:lumMod val="50000"/>
                </a:schemeClr>
              </a:solidFill>
            </a:endParaRPr>
          </a:p>
        </p:txBody>
      </p:sp>
      <p:pic>
        <p:nvPicPr>
          <p:cNvPr id="3" name="Audio Recording 5 Oct 2022, 7:51:38" descr="Audio Recording 5 Oct 2022, 7:51:38">
            <a:hlinkClick r:id="" action="ppaction://media"/>
            <a:extLst>
              <a:ext uri="{FF2B5EF4-FFF2-40B4-BE49-F238E27FC236}">
                <a16:creationId xmlns:a16="http://schemas.microsoft.com/office/drawing/2014/main" id="{A7BA7C5F-C560-46F0-0635-58CA717D86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04408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8982A43E-F2DF-E6DE-9A1D-CE3E43E9E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Arc 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8D9BB2-D202-6A11-EEDB-F8DD8BAA0566}"/>
              </a:ext>
            </a:extLst>
          </p:cNvPr>
          <p:cNvSpPr>
            <a:spLocks noGrp="1"/>
          </p:cNvSpPr>
          <p:nvPr>
            <p:ph type="title"/>
          </p:nvPr>
        </p:nvSpPr>
        <p:spPr>
          <a:xfrm>
            <a:off x="838201" y="479493"/>
            <a:ext cx="5257800" cy="1325563"/>
          </a:xfrm>
        </p:spPr>
        <p:txBody>
          <a:bodyPr>
            <a:normAutofit/>
          </a:bodyPr>
          <a:lstStyle/>
          <a:p>
            <a:r>
              <a:rPr lang="en-BG" sz="4800" i="1" dirty="0">
                <a:solidFill>
                  <a:srgbClr val="002060"/>
                </a:solidFill>
              </a:rPr>
              <a:t>Opportunities </a:t>
            </a:r>
          </a:p>
        </p:txBody>
      </p:sp>
      <p:sp>
        <p:nvSpPr>
          <p:cNvPr id="3" name="Content Placeholder 2">
            <a:extLst>
              <a:ext uri="{FF2B5EF4-FFF2-40B4-BE49-F238E27FC236}">
                <a16:creationId xmlns:a16="http://schemas.microsoft.com/office/drawing/2014/main" id="{7100D41F-1ECB-164A-DBB4-4429CAD04C86}"/>
              </a:ext>
            </a:extLst>
          </p:cNvPr>
          <p:cNvSpPr>
            <a:spLocks noGrp="1"/>
          </p:cNvSpPr>
          <p:nvPr>
            <p:ph idx="1"/>
          </p:nvPr>
        </p:nvSpPr>
        <p:spPr>
          <a:xfrm>
            <a:off x="838201" y="1984443"/>
            <a:ext cx="5591174" cy="4192520"/>
          </a:xfrm>
        </p:spPr>
        <p:txBody>
          <a:bodyPr>
            <a:normAutofit/>
          </a:bodyPr>
          <a:lstStyle/>
          <a:p>
            <a:r>
              <a:rPr lang="en-GB" i="1" dirty="0">
                <a:solidFill>
                  <a:srgbClr val="002060"/>
                </a:solidFill>
                <a:latin typeface="Times New Roman" panose="02020603050405020304" pitchFamily="18" charset="0"/>
                <a:cs typeface="Times New Roman" panose="02020603050405020304" pitchFamily="18" charset="0"/>
              </a:rPr>
              <a:t>Increased efficiency and effectiveness of workflow;</a:t>
            </a:r>
          </a:p>
          <a:p>
            <a:r>
              <a:rPr lang="en-GB" i="1" dirty="0">
                <a:solidFill>
                  <a:srgbClr val="002060"/>
                </a:solidFill>
                <a:latin typeface="Times New Roman" panose="02020603050405020304" pitchFamily="18" charset="0"/>
                <a:cs typeface="Times New Roman" panose="02020603050405020304" pitchFamily="18" charset="0"/>
              </a:rPr>
              <a:t>Increased level of satisfaction in employees;</a:t>
            </a:r>
          </a:p>
          <a:p>
            <a:r>
              <a:rPr lang="en-GB" i="1" dirty="0">
                <a:solidFill>
                  <a:srgbClr val="002060"/>
                </a:solidFill>
                <a:latin typeface="Times New Roman" panose="02020603050405020304" pitchFamily="18" charset="0"/>
                <a:cs typeface="Times New Roman" panose="02020603050405020304" pitchFamily="18" charset="0"/>
              </a:rPr>
              <a:t>Introduction new business models;</a:t>
            </a:r>
          </a:p>
          <a:p>
            <a:r>
              <a:rPr lang="en-GB" i="1" dirty="0">
                <a:solidFill>
                  <a:srgbClr val="002060"/>
                </a:solidFill>
                <a:latin typeface="Times New Roman" panose="02020603050405020304" pitchFamily="18" charset="0"/>
                <a:cs typeface="Times New Roman" panose="02020603050405020304" pitchFamily="18" charset="0"/>
              </a:rPr>
              <a:t>Lower HR costs;</a:t>
            </a:r>
          </a:p>
          <a:p>
            <a:r>
              <a:rPr lang="en-GB" i="1" dirty="0">
                <a:solidFill>
                  <a:srgbClr val="002060"/>
                </a:solidFill>
                <a:latin typeface="Times New Roman" panose="02020603050405020304" pitchFamily="18" charset="0"/>
                <a:cs typeface="Times New Roman" panose="02020603050405020304" pitchFamily="18" charset="0"/>
              </a:rPr>
              <a:t>Automation of manual processes. </a:t>
            </a:r>
            <a:endParaRPr lang="en-BG" i="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8D03CAD-5CD1-B7FD-F00E-A6AA4B68966C}"/>
              </a:ext>
            </a:extLst>
          </p:cNvPr>
          <p:cNvSpPr txBox="1"/>
          <p:nvPr/>
        </p:nvSpPr>
        <p:spPr>
          <a:xfrm>
            <a:off x="8108212" y="6498002"/>
            <a:ext cx="1643062" cy="584775"/>
          </a:xfrm>
          <a:prstGeom prst="rect">
            <a:avLst/>
          </a:prstGeom>
          <a:noFill/>
        </p:spPr>
        <p:txBody>
          <a:bodyPr wrap="square" rtlCol="0">
            <a:spAutoFit/>
          </a:bodyPr>
          <a:lstStyle/>
          <a:p>
            <a:r>
              <a:rPr lang="en-BG" sz="1400" i="1" dirty="0">
                <a:solidFill>
                  <a:schemeClr val="bg2">
                    <a:lumMod val="50000"/>
                  </a:schemeClr>
                </a:solidFill>
              </a:rPr>
              <a:t>Source: Freepik</a:t>
            </a:r>
          </a:p>
          <a:p>
            <a:endParaRPr lang="en-BG" dirty="0">
              <a:solidFill>
                <a:schemeClr val="bg2">
                  <a:lumMod val="50000"/>
                </a:schemeClr>
              </a:solidFill>
            </a:endParaRPr>
          </a:p>
        </p:txBody>
      </p:sp>
      <p:pic>
        <p:nvPicPr>
          <p:cNvPr id="4" name="Audio Recording 5 Oct 2022, 8:15:45" descr="Audio Recording 5 Oct 2022, 8:15:45">
            <a:hlinkClick r:id="" action="ppaction://media"/>
            <a:extLst>
              <a:ext uri="{FF2B5EF4-FFF2-40B4-BE49-F238E27FC236}">
                <a16:creationId xmlns:a16="http://schemas.microsoft.com/office/drawing/2014/main" id="{86C5B343-ACFA-AB3B-6278-353A03854F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775526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70ADA-5A91-EA31-61BC-03C1EF2E17CF}"/>
              </a:ext>
            </a:extLst>
          </p:cNvPr>
          <p:cNvSpPr>
            <a:spLocks noGrp="1"/>
          </p:cNvSpPr>
          <p:nvPr>
            <p:ph type="title"/>
          </p:nvPr>
        </p:nvSpPr>
        <p:spPr>
          <a:xfrm>
            <a:off x="1251677" y="816864"/>
            <a:ext cx="4844323" cy="1463039"/>
          </a:xfrm>
        </p:spPr>
        <p:txBody>
          <a:bodyPr anchor="t">
            <a:normAutofit/>
          </a:bodyPr>
          <a:lstStyle/>
          <a:p>
            <a:r>
              <a:rPr lang="en-BG" sz="4800" i="1" dirty="0">
                <a:solidFill>
                  <a:srgbClr val="002060"/>
                </a:solidFill>
              </a:rPr>
              <a:t>Challenges</a:t>
            </a:r>
          </a:p>
        </p:txBody>
      </p:sp>
      <p:grpSp>
        <p:nvGrpSpPr>
          <p:cNvPr id="13" name="Group 12">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E69B2456-A3FD-230C-CABA-233C641CB1D4}"/>
              </a:ext>
            </a:extLst>
          </p:cNvPr>
          <p:cNvSpPr>
            <a:spLocks noGrp="1"/>
          </p:cNvSpPr>
          <p:nvPr>
            <p:ph idx="1"/>
          </p:nvPr>
        </p:nvSpPr>
        <p:spPr>
          <a:xfrm>
            <a:off x="1251677" y="2003060"/>
            <a:ext cx="5291998" cy="3844800"/>
          </a:xfrm>
        </p:spPr>
        <p:txBody>
          <a:bodyPr>
            <a:normAutofit/>
          </a:bodyPr>
          <a:lstStyle/>
          <a:p>
            <a:r>
              <a:rPr lang="en-GB" i="1" dirty="0">
                <a:solidFill>
                  <a:srgbClr val="002060">
                    <a:alpha val="60000"/>
                  </a:srgbClr>
                </a:solidFill>
                <a:latin typeface="Times New Roman" panose="02020603050405020304" pitchFamily="18" charset="0"/>
                <a:cs typeface="Times New Roman" panose="02020603050405020304" pitchFamily="18" charset="0"/>
              </a:rPr>
              <a:t>Capital investment;</a:t>
            </a:r>
          </a:p>
          <a:p>
            <a:r>
              <a:rPr lang="en-GB" i="1" dirty="0">
                <a:solidFill>
                  <a:srgbClr val="002060">
                    <a:alpha val="60000"/>
                  </a:srgbClr>
                </a:solidFill>
                <a:latin typeface="Times New Roman" panose="02020603050405020304" pitchFamily="18" charset="0"/>
                <a:cs typeface="Times New Roman" panose="02020603050405020304" pitchFamily="18" charset="0"/>
              </a:rPr>
              <a:t>Resistance to change;</a:t>
            </a:r>
          </a:p>
          <a:p>
            <a:r>
              <a:rPr lang="en-GB" i="1" dirty="0">
                <a:solidFill>
                  <a:srgbClr val="002060">
                    <a:alpha val="60000"/>
                  </a:srgbClr>
                </a:solidFill>
                <a:latin typeface="Times New Roman" panose="02020603050405020304" pitchFamily="18" charset="0"/>
                <a:cs typeface="Times New Roman" panose="02020603050405020304" pitchFamily="18" charset="0"/>
              </a:rPr>
              <a:t>Data security and management;</a:t>
            </a:r>
          </a:p>
          <a:p>
            <a:r>
              <a:rPr lang="en-GB" i="1" dirty="0">
                <a:solidFill>
                  <a:srgbClr val="002060">
                    <a:alpha val="60000"/>
                  </a:srgbClr>
                </a:solidFill>
                <a:latin typeface="Times New Roman" panose="02020603050405020304" pitchFamily="18" charset="0"/>
                <a:cs typeface="Times New Roman" panose="02020603050405020304" pitchFamily="18" charset="0"/>
              </a:rPr>
              <a:t>Reorganization of work processes;</a:t>
            </a:r>
          </a:p>
          <a:p>
            <a:r>
              <a:rPr lang="en-GB" i="1" dirty="0">
                <a:solidFill>
                  <a:srgbClr val="002060">
                    <a:alpha val="60000"/>
                  </a:srgbClr>
                </a:solidFill>
                <a:latin typeface="Times New Roman" panose="02020603050405020304" pitchFamily="18" charset="0"/>
                <a:cs typeface="Times New Roman" panose="02020603050405020304" pitchFamily="18" charset="0"/>
              </a:rPr>
              <a:t>Lack of technological knowledge;</a:t>
            </a:r>
          </a:p>
          <a:p>
            <a:r>
              <a:rPr lang="en-GB" i="1" dirty="0">
                <a:solidFill>
                  <a:srgbClr val="002060">
                    <a:alpha val="60000"/>
                  </a:srgbClr>
                </a:solidFill>
                <a:latin typeface="Times New Roman" panose="02020603050405020304" pitchFamily="18" charset="0"/>
                <a:cs typeface="Times New Roman" panose="02020603050405020304" pitchFamily="18" charset="0"/>
              </a:rPr>
              <a:t>Poor management commitment for adoption of sustainability.</a:t>
            </a:r>
          </a:p>
          <a:p>
            <a:endParaRPr lang="en-GB" sz="2000" i="1" dirty="0">
              <a:solidFill>
                <a:schemeClr val="tx1">
                  <a:alpha val="60000"/>
                </a:schemeClr>
              </a:solidFill>
            </a:endParaRPr>
          </a:p>
        </p:txBody>
      </p:sp>
      <p:pic>
        <p:nvPicPr>
          <p:cNvPr id="5" name="Picture 4">
            <a:extLst>
              <a:ext uri="{FF2B5EF4-FFF2-40B4-BE49-F238E27FC236}">
                <a16:creationId xmlns:a16="http://schemas.microsoft.com/office/drawing/2014/main" id="{02F20C65-A287-C781-9741-0C694B2EE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469" y="425287"/>
            <a:ext cx="5571062" cy="5571062"/>
          </a:xfrm>
          <a:prstGeom prst="rect">
            <a:avLst/>
          </a:prstGeom>
        </p:spPr>
      </p:pic>
      <p:sp>
        <p:nvSpPr>
          <p:cNvPr id="8" name="TextBox 7">
            <a:extLst>
              <a:ext uri="{FF2B5EF4-FFF2-40B4-BE49-F238E27FC236}">
                <a16:creationId xmlns:a16="http://schemas.microsoft.com/office/drawing/2014/main" id="{FD4D9E8A-FF1F-F604-724B-9293C8BD4202}"/>
              </a:ext>
            </a:extLst>
          </p:cNvPr>
          <p:cNvSpPr txBox="1"/>
          <p:nvPr/>
        </p:nvSpPr>
        <p:spPr>
          <a:xfrm>
            <a:off x="8203311" y="6432713"/>
            <a:ext cx="1643062" cy="584775"/>
          </a:xfrm>
          <a:prstGeom prst="rect">
            <a:avLst/>
          </a:prstGeom>
          <a:noFill/>
        </p:spPr>
        <p:txBody>
          <a:bodyPr wrap="square" rtlCol="0">
            <a:spAutoFit/>
          </a:bodyPr>
          <a:lstStyle/>
          <a:p>
            <a:r>
              <a:rPr lang="en-BG" sz="1400" i="1" dirty="0">
                <a:solidFill>
                  <a:schemeClr val="bg2">
                    <a:lumMod val="50000"/>
                  </a:schemeClr>
                </a:solidFill>
              </a:rPr>
              <a:t>Source: Freepik</a:t>
            </a:r>
          </a:p>
          <a:p>
            <a:endParaRPr lang="en-BG" dirty="0">
              <a:solidFill>
                <a:schemeClr val="bg2">
                  <a:lumMod val="50000"/>
                </a:schemeClr>
              </a:solidFill>
            </a:endParaRPr>
          </a:p>
        </p:txBody>
      </p:sp>
      <p:pic>
        <p:nvPicPr>
          <p:cNvPr id="4" name="Audio Recording 5 Oct 2022, 8:16:37" descr="Audio Recording 5 Oct 2022, 8:16:37">
            <a:hlinkClick r:id="" action="ppaction://media"/>
            <a:extLst>
              <a:ext uri="{FF2B5EF4-FFF2-40B4-BE49-F238E27FC236}">
                <a16:creationId xmlns:a16="http://schemas.microsoft.com/office/drawing/2014/main" id="{144BAAB5-03D2-4096-2CE6-B0196DE967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77344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10CB-B7FC-DA8B-E875-697165FC0D46}"/>
              </a:ext>
            </a:extLst>
          </p:cNvPr>
          <p:cNvSpPr>
            <a:spLocks noGrp="1"/>
          </p:cNvSpPr>
          <p:nvPr>
            <p:ph type="title"/>
          </p:nvPr>
        </p:nvSpPr>
        <p:spPr>
          <a:xfrm>
            <a:off x="947928" y="195261"/>
            <a:ext cx="10515600" cy="1325563"/>
          </a:xfrm>
        </p:spPr>
        <p:txBody>
          <a:bodyPr/>
          <a:lstStyle/>
          <a:p>
            <a:pPr algn="ctr"/>
            <a:r>
              <a:rPr lang="en-BG" dirty="0">
                <a:solidFill>
                  <a:srgbClr val="002060"/>
                </a:solidFill>
              </a:rPr>
              <a:t>Digital transformation technologies </a:t>
            </a:r>
          </a:p>
        </p:txBody>
      </p:sp>
      <p:sp>
        <p:nvSpPr>
          <p:cNvPr id="3" name="Content Placeholder 2">
            <a:extLst>
              <a:ext uri="{FF2B5EF4-FFF2-40B4-BE49-F238E27FC236}">
                <a16:creationId xmlns:a16="http://schemas.microsoft.com/office/drawing/2014/main" id="{2CF288AC-24C7-9493-8E43-1B67826E50A6}"/>
              </a:ext>
            </a:extLst>
          </p:cNvPr>
          <p:cNvSpPr>
            <a:spLocks noGrp="1"/>
          </p:cNvSpPr>
          <p:nvPr>
            <p:ph idx="1"/>
          </p:nvPr>
        </p:nvSpPr>
        <p:spPr>
          <a:xfrm>
            <a:off x="626649" y="1520824"/>
            <a:ext cx="10515600" cy="4782439"/>
          </a:xfrm>
        </p:spPr>
        <p:txBody>
          <a:bodyPr>
            <a:normAutofit/>
          </a:bodyPr>
          <a:lstStyle/>
          <a:p>
            <a:r>
              <a:rPr lang="en-GB" i="1" dirty="0">
                <a:solidFill>
                  <a:srgbClr val="002060"/>
                </a:solidFill>
              </a:rPr>
              <a:t>Cloud computing;</a:t>
            </a:r>
          </a:p>
          <a:p>
            <a:r>
              <a:rPr lang="en-GB" i="1" dirty="0">
                <a:solidFill>
                  <a:srgbClr val="002060"/>
                </a:solidFill>
              </a:rPr>
              <a:t>Internet of Things (IoT) ;</a:t>
            </a:r>
          </a:p>
          <a:p>
            <a:r>
              <a:rPr lang="en-GB" i="1" dirty="0">
                <a:solidFill>
                  <a:srgbClr val="002060"/>
                </a:solidFill>
              </a:rPr>
              <a:t>Augmented reality;</a:t>
            </a:r>
          </a:p>
          <a:p>
            <a:r>
              <a:rPr lang="en-GB" i="1" dirty="0">
                <a:solidFill>
                  <a:srgbClr val="002060"/>
                </a:solidFill>
              </a:rPr>
              <a:t>Artificial Intelligence (AI);</a:t>
            </a:r>
          </a:p>
          <a:p>
            <a:r>
              <a:rPr lang="en-GB" i="1" dirty="0">
                <a:solidFill>
                  <a:srgbClr val="002060"/>
                </a:solidFill>
              </a:rPr>
              <a:t>Data-Driven Decision or Big Data;</a:t>
            </a:r>
          </a:p>
          <a:p>
            <a:r>
              <a:rPr lang="en-GB" i="1" dirty="0">
                <a:solidFill>
                  <a:srgbClr val="002060"/>
                </a:solidFill>
              </a:rPr>
              <a:t>Robotic Process Automation (RPA);</a:t>
            </a:r>
          </a:p>
          <a:p>
            <a:r>
              <a:rPr lang="en-GB" i="1" dirty="0">
                <a:solidFill>
                  <a:srgbClr val="002060"/>
                </a:solidFill>
              </a:rPr>
              <a:t>Cyber security;</a:t>
            </a:r>
          </a:p>
          <a:p>
            <a:r>
              <a:rPr lang="en-GB" i="1" dirty="0">
                <a:solidFill>
                  <a:srgbClr val="002060"/>
                </a:solidFill>
              </a:rPr>
              <a:t>Machine learning;</a:t>
            </a:r>
          </a:p>
          <a:p>
            <a:r>
              <a:rPr lang="en-GB" i="1" dirty="0">
                <a:solidFill>
                  <a:srgbClr val="002060"/>
                </a:solidFill>
              </a:rPr>
              <a:t>Simulation.</a:t>
            </a:r>
          </a:p>
          <a:p>
            <a:endParaRPr lang="en-BG" i="1" dirty="0">
              <a:solidFill>
                <a:srgbClr val="002060"/>
              </a:solidFill>
            </a:endParaRPr>
          </a:p>
        </p:txBody>
      </p:sp>
      <p:pic>
        <p:nvPicPr>
          <p:cNvPr id="4" name="Picture 3">
            <a:extLst>
              <a:ext uri="{FF2B5EF4-FFF2-40B4-BE49-F238E27FC236}">
                <a16:creationId xmlns:a16="http://schemas.microsoft.com/office/drawing/2014/main" id="{CE698CD7-E1B6-A14A-C022-904CE1C97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913" y="2345689"/>
            <a:ext cx="6527007" cy="4351338"/>
          </a:xfrm>
          <a:prstGeom prst="rect">
            <a:avLst/>
          </a:prstGeom>
        </p:spPr>
      </p:pic>
      <p:sp>
        <p:nvSpPr>
          <p:cNvPr id="6" name="TextBox 5">
            <a:extLst>
              <a:ext uri="{FF2B5EF4-FFF2-40B4-BE49-F238E27FC236}">
                <a16:creationId xmlns:a16="http://schemas.microsoft.com/office/drawing/2014/main" id="{4C7EFE3A-E5FB-0C08-B370-38B82CDACA62}"/>
              </a:ext>
            </a:extLst>
          </p:cNvPr>
          <p:cNvSpPr txBox="1"/>
          <p:nvPr/>
        </p:nvSpPr>
        <p:spPr>
          <a:xfrm>
            <a:off x="9050416" y="6550223"/>
            <a:ext cx="1643062" cy="615553"/>
          </a:xfrm>
          <a:prstGeom prst="rect">
            <a:avLst/>
          </a:prstGeom>
          <a:noFill/>
        </p:spPr>
        <p:txBody>
          <a:bodyPr wrap="square" rtlCol="0">
            <a:spAutoFit/>
          </a:bodyPr>
          <a:lstStyle/>
          <a:p>
            <a:r>
              <a:rPr lang="en-BG" sz="1600" i="1" dirty="0">
                <a:solidFill>
                  <a:schemeClr val="bg2">
                    <a:lumMod val="50000"/>
                  </a:schemeClr>
                </a:solidFill>
              </a:rPr>
              <a:t>Source: Freepik</a:t>
            </a:r>
          </a:p>
          <a:p>
            <a:endParaRPr lang="en-BG" dirty="0">
              <a:solidFill>
                <a:schemeClr val="bg2">
                  <a:lumMod val="50000"/>
                </a:schemeClr>
              </a:solidFill>
            </a:endParaRPr>
          </a:p>
        </p:txBody>
      </p:sp>
      <p:pic>
        <p:nvPicPr>
          <p:cNvPr id="5" name="Audio Recording 5 Oct 2022, 8:09:09" descr="Audio Recording 5 Oct 2022, 8:09:09">
            <a:hlinkClick r:id="" action="ppaction://media"/>
            <a:extLst>
              <a:ext uri="{FF2B5EF4-FFF2-40B4-BE49-F238E27FC236}">
                <a16:creationId xmlns:a16="http://schemas.microsoft.com/office/drawing/2014/main" id="{844CE148-F8E4-70E0-E8B4-ECE4295E74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22896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B4DB-4B81-5515-6FE3-51ED0ACCA296}"/>
              </a:ext>
            </a:extLst>
          </p:cNvPr>
          <p:cNvSpPr>
            <a:spLocks noGrp="1"/>
          </p:cNvSpPr>
          <p:nvPr>
            <p:ph type="title"/>
          </p:nvPr>
        </p:nvSpPr>
        <p:spPr/>
        <p:txBody>
          <a:bodyPr/>
          <a:lstStyle/>
          <a:p>
            <a:pPr algn="ctr"/>
            <a:r>
              <a:rPr lang="en-BG" dirty="0">
                <a:solidFill>
                  <a:srgbClr val="002060"/>
                </a:solidFill>
              </a:rPr>
              <a:t>Leadership and digital transformation</a:t>
            </a:r>
          </a:p>
        </p:txBody>
      </p:sp>
      <p:pic>
        <p:nvPicPr>
          <p:cNvPr id="5" name="Content Placeholder 4">
            <a:extLst>
              <a:ext uri="{FF2B5EF4-FFF2-40B4-BE49-F238E27FC236}">
                <a16:creationId xmlns:a16="http://schemas.microsoft.com/office/drawing/2014/main" id="{52BDE75F-9EA3-3A25-EB32-59A64A43CDD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64128" y="1925313"/>
            <a:ext cx="5927872" cy="3718917"/>
          </a:xfrm>
        </p:spPr>
      </p:pic>
      <p:sp>
        <p:nvSpPr>
          <p:cNvPr id="7" name="TextBox 6">
            <a:extLst>
              <a:ext uri="{FF2B5EF4-FFF2-40B4-BE49-F238E27FC236}">
                <a16:creationId xmlns:a16="http://schemas.microsoft.com/office/drawing/2014/main" id="{DA4DDF58-255C-FD09-DE2F-0EE75781EF7F}"/>
              </a:ext>
            </a:extLst>
          </p:cNvPr>
          <p:cNvSpPr txBox="1"/>
          <p:nvPr/>
        </p:nvSpPr>
        <p:spPr>
          <a:xfrm>
            <a:off x="8546211" y="6492875"/>
            <a:ext cx="1643062" cy="584775"/>
          </a:xfrm>
          <a:prstGeom prst="rect">
            <a:avLst/>
          </a:prstGeom>
          <a:noFill/>
        </p:spPr>
        <p:txBody>
          <a:bodyPr wrap="square" rtlCol="0">
            <a:spAutoFit/>
          </a:bodyPr>
          <a:lstStyle/>
          <a:p>
            <a:r>
              <a:rPr lang="en-BG" sz="1400" i="1" dirty="0">
                <a:solidFill>
                  <a:schemeClr val="bg2">
                    <a:lumMod val="50000"/>
                  </a:schemeClr>
                </a:solidFill>
              </a:rPr>
              <a:t>Source: Freepik</a:t>
            </a:r>
          </a:p>
          <a:p>
            <a:endParaRPr lang="en-BG" dirty="0">
              <a:solidFill>
                <a:schemeClr val="bg2">
                  <a:lumMod val="50000"/>
                </a:schemeClr>
              </a:solidFill>
            </a:endParaRPr>
          </a:p>
        </p:txBody>
      </p:sp>
      <p:sp>
        <p:nvSpPr>
          <p:cNvPr id="11" name="TextBox 10">
            <a:extLst>
              <a:ext uri="{FF2B5EF4-FFF2-40B4-BE49-F238E27FC236}">
                <a16:creationId xmlns:a16="http://schemas.microsoft.com/office/drawing/2014/main" id="{EDCB63CB-8DEF-D2B0-0F9C-5B82CF72D74A}"/>
              </a:ext>
            </a:extLst>
          </p:cNvPr>
          <p:cNvSpPr txBox="1"/>
          <p:nvPr/>
        </p:nvSpPr>
        <p:spPr>
          <a:xfrm>
            <a:off x="633984" y="2248194"/>
            <a:ext cx="5630144" cy="3416320"/>
          </a:xfrm>
          <a:prstGeom prst="rect">
            <a:avLst/>
          </a:prstGeom>
          <a:noFill/>
        </p:spPr>
        <p:txBody>
          <a:bodyPr wrap="square">
            <a:spAutoFit/>
          </a:bodyPr>
          <a:lstStyle/>
          <a:p>
            <a:pPr algn="just">
              <a:spcBef>
                <a:spcPts val="600"/>
              </a:spcBef>
            </a:pPr>
            <a:r>
              <a:rPr lang="en-US" sz="2400" dirty="0">
                <a:solidFill>
                  <a:srgbClr val="002060"/>
                </a:solidFill>
                <a:effectLst/>
                <a:latin typeface="Times New Roman" panose="02020603050405020304" pitchFamily="18" charset="0"/>
                <a:ea typeface="Times New Roman" panose="02020603050405020304" pitchFamily="18" charset="0"/>
              </a:rPr>
              <a:t>    Based on 60 literature sources, researchers point out that the most important characteristic in leadership focused on digital transformation (digital leadership), are </a:t>
            </a:r>
            <a:r>
              <a:rPr lang="en-US" sz="2400" b="1" i="1" dirty="0">
                <a:solidFill>
                  <a:srgbClr val="002060"/>
                </a:solidFill>
                <a:effectLst/>
                <a:latin typeface="Times New Roman" panose="02020603050405020304" pitchFamily="18" charset="0"/>
                <a:ea typeface="Times New Roman" panose="02020603050405020304" pitchFamily="18" charset="0"/>
              </a:rPr>
              <a:t>innovative visionary</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i="1" dirty="0">
                <a:solidFill>
                  <a:srgbClr val="002060"/>
                </a:solidFill>
                <a:effectLst/>
                <a:latin typeface="Times New Roman" panose="02020603050405020304" pitchFamily="18" charset="0"/>
                <a:ea typeface="Times New Roman" panose="02020603050405020304" pitchFamily="18" charset="0"/>
              </a:rPr>
              <a:t>networking intelligence, adaptivity to change</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i="1" dirty="0">
                <a:solidFill>
                  <a:srgbClr val="002060"/>
                </a:solidFill>
                <a:effectLst/>
                <a:latin typeface="Times New Roman" panose="02020603050405020304" pitchFamily="18" charset="0"/>
                <a:ea typeface="Times New Roman" panose="02020603050405020304" pitchFamily="18" charset="0"/>
              </a:rPr>
              <a:t>motivational coaching</a:t>
            </a: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b="1" i="1" dirty="0">
                <a:solidFill>
                  <a:srgbClr val="002060"/>
                </a:solidFill>
                <a:effectLst/>
                <a:latin typeface="Times New Roman" panose="02020603050405020304" pitchFamily="18" charset="0"/>
                <a:ea typeface="Times New Roman" panose="02020603050405020304" pitchFamily="18" charset="0"/>
              </a:rPr>
              <a:t>digital and social intelligence, agility, and ability to learn from errors.  </a:t>
            </a:r>
            <a:endParaRPr lang="en-BG" sz="2400" b="1" i="1" dirty="0">
              <a:solidFill>
                <a:srgbClr val="002060"/>
              </a:solidFill>
              <a:effectLst/>
              <a:latin typeface="Times New Roman" panose="02020603050405020304" pitchFamily="18" charset="0"/>
              <a:ea typeface="Times New Roman" panose="02020603050405020304" pitchFamily="18" charset="0"/>
            </a:endParaRPr>
          </a:p>
        </p:txBody>
      </p:sp>
      <p:pic>
        <p:nvPicPr>
          <p:cNvPr id="3" name="Audio Recording 5 Oct 2022, 7:48:54" descr="Audio Recording 5 Oct 2022, 7:48:54">
            <a:hlinkClick r:id="" action="ppaction://media"/>
            <a:extLst>
              <a:ext uri="{FF2B5EF4-FFF2-40B4-BE49-F238E27FC236}">
                <a16:creationId xmlns:a16="http://schemas.microsoft.com/office/drawing/2014/main" id="{AE88F6E4-5CAB-5C7E-406E-E3E9F43AD9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77505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86BC-8564-4929-DD79-F92950B1BF52}"/>
              </a:ext>
            </a:extLst>
          </p:cNvPr>
          <p:cNvSpPr>
            <a:spLocks noGrp="1"/>
          </p:cNvSpPr>
          <p:nvPr>
            <p:ph type="title"/>
          </p:nvPr>
        </p:nvSpPr>
        <p:spPr/>
        <p:txBody>
          <a:bodyPr/>
          <a:lstStyle/>
          <a:p>
            <a:pPr algn="ctr"/>
            <a:r>
              <a:rPr lang="en-BG" dirty="0">
                <a:solidFill>
                  <a:srgbClr val="002060"/>
                </a:solidFill>
              </a:rPr>
              <a:t>Digital transformation strategies within the framework of COVID-19</a:t>
            </a:r>
          </a:p>
        </p:txBody>
      </p:sp>
      <p:pic>
        <p:nvPicPr>
          <p:cNvPr id="4" name="Picture 3" descr="Diagram&#10;&#10;Description automatically generated with medium confidence">
            <a:extLst>
              <a:ext uri="{FF2B5EF4-FFF2-40B4-BE49-F238E27FC236}">
                <a16:creationId xmlns:a16="http://schemas.microsoft.com/office/drawing/2014/main" id="{CE37D843-64DF-8290-C78B-29734F50E537}"/>
              </a:ext>
            </a:extLst>
          </p:cNvPr>
          <p:cNvPicPr>
            <a:picLocks noChangeAspect="1"/>
          </p:cNvPicPr>
          <p:nvPr/>
        </p:nvPicPr>
        <p:blipFill rotWithShape="1">
          <a:blip r:embed="rId5">
            <a:extLst>
              <a:ext uri="{28A0092B-C50C-407E-A947-70E740481C1C}">
                <a14:useLocalDpi xmlns:a14="http://schemas.microsoft.com/office/drawing/2010/main" val="0"/>
              </a:ext>
            </a:extLst>
          </a:blip>
          <a:srcRect t="2179" r="3" b="3"/>
          <a:stretch/>
        </p:blipFill>
        <p:spPr>
          <a:xfrm>
            <a:off x="5633420" y="2037057"/>
            <a:ext cx="6558580" cy="3849393"/>
          </a:xfrm>
          <a:prstGeom prst="rect">
            <a:avLst/>
          </a:prstGeom>
        </p:spPr>
      </p:pic>
      <p:graphicFrame>
        <p:nvGraphicFramePr>
          <p:cNvPr id="5" name="Content Placeholder 9">
            <a:extLst>
              <a:ext uri="{FF2B5EF4-FFF2-40B4-BE49-F238E27FC236}">
                <a16:creationId xmlns:a16="http://schemas.microsoft.com/office/drawing/2014/main" id="{E000C4BB-EFF1-C038-A121-7F3F54C73F70}"/>
              </a:ext>
            </a:extLst>
          </p:cNvPr>
          <p:cNvGraphicFramePr>
            <a:graphicFrameLocks noGrp="1"/>
          </p:cNvGraphicFramePr>
          <p:nvPr>
            <p:ph idx="1"/>
            <p:extLst>
              <p:ext uri="{D42A27DB-BD31-4B8C-83A1-F6EECF244321}">
                <p14:modId xmlns:p14="http://schemas.microsoft.com/office/powerpoint/2010/main" val="3719942784"/>
              </p:ext>
            </p:extLst>
          </p:nvPr>
        </p:nvGraphicFramePr>
        <p:xfrm>
          <a:off x="728662" y="2037057"/>
          <a:ext cx="4986338" cy="41719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182AC612-0953-DB4B-051C-64413B9B9B0A}"/>
              </a:ext>
            </a:extLst>
          </p:cNvPr>
          <p:cNvSpPr txBox="1"/>
          <p:nvPr/>
        </p:nvSpPr>
        <p:spPr>
          <a:xfrm>
            <a:off x="8417624" y="6513512"/>
            <a:ext cx="1643062" cy="584775"/>
          </a:xfrm>
          <a:prstGeom prst="rect">
            <a:avLst/>
          </a:prstGeom>
          <a:noFill/>
        </p:spPr>
        <p:txBody>
          <a:bodyPr wrap="square" rtlCol="0">
            <a:spAutoFit/>
          </a:bodyPr>
          <a:lstStyle/>
          <a:p>
            <a:r>
              <a:rPr lang="en-BG" sz="1400" i="1" dirty="0">
                <a:solidFill>
                  <a:schemeClr val="bg2">
                    <a:lumMod val="50000"/>
                  </a:schemeClr>
                </a:solidFill>
              </a:rPr>
              <a:t>Source: Freepik</a:t>
            </a:r>
          </a:p>
          <a:p>
            <a:endParaRPr lang="en-BG" dirty="0">
              <a:solidFill>
                <a:schemeClr val="bg2">
                  <a:lumMod val="50000"/>
                </a:schemeClr>
              </a:solidFill>
            </a:endParaRPr>
          </a:p>
        </p:txBody>
      </p:sp>
      <p:pic>
        <p:nvPicPr>
          <p:cNvPr id="11" name="Audio Recording 5 Oct 2022, 12:50:48" descr="Audio Recording 5 Oct 2022, 12:50:48">
            <a:hlinkClick r:id="" action="ppaction://media"/>
            <a:extLst>
              <a:ext uri="{FF2B5EF4-FFF2-40B4-BE49-F238E27FC236}">
                <a16:creationId xmlns:a16="http://schemas.microsoft.com/office/drawing/2014/main" id="{5D17B417-C96F-7557-B60D-6F19E9923A1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12797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C7B05384-8032-D64A-AB23-45E638F6A767}"/>
                                            </p:graphicEl>
                                          </p:spTgt>
                                        </p:tgtEl>
                                        <p:attrNameLst>
                                          <p:attrName>style.visibility</p:attrName>
                                        </p:attrNameLst>
                                      </p:cBhvr>
                                      <p:to>
                                        <p:strVal val="visible"/>
                                      </p:to>
                                    </p:set>
                                    <p:animEffect transition="in" filter="fade">
                                      <p:cBhvr>
                                        <p:cTn id="7" dur="1000"/>
                                        <p:tgtEl>
                                          <p:spTgt spid="5">
                                            <p:graphicEl>
                                              <a:dgm id="{C7B05384-8032-D64A-AB23-45E638F6A767}"/>
                                            </p:graphicEl>
                                          </p:spTgt>
                                        </p:tgtEl>
                                      </p:cBhvr>
                                    </p:animEffect>
                                    <p:anim calcmode="lin" valueType="num">
                                      <p:cBhvr>
                                        <p:cTn id="8" dur="1000" fill="hold"/>
                                        <p:tgtEl>
                                          <p:spTgt spid="5">
                                            <p:graphicEl>
                                              <a:dgm id="{C7B05384-8032-D64A-AB23-45E638F6A767}"/>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C7B05384-8032-D64A-AB23-45E638F6A767}"/>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E2F51EBC-6C23-4048-BAAA-50DDB0C35FF2}"/>
                                            </p:graphicEl>
                                          </p:spTgt>
                                        </p:tgtEl>
                                        <p:attrNameLst>
                                          <p:attrName>style.visibility</p:attrName>
                                        </p:attrNameLst>
                                      </p:cBhvr>
                                      <p:to>
                                        <p:strVal val="visible"/>
                                      </p:to>
                                    </p:set>
                                    <p:animEffect transition="in" filter="fade">
                                      <p:cBhvr>
                                        <p:cTn id="13" dur="1000"/>
                                        <p:tgtEl>
                                          <p:spTgt spid="5">
                                            <p:graphicEl>
                                              <a:dgm id="{E2F51EBC-6C23-4048-BAAA-50DDB0C35FF2}"/>
                                            </p:graphicEl>
                                          </p:spTgt>
                                        </p:tgtEl>
                                      </p:cBhvr>
                                    </p:animEffect>
                                    <p:anim calcmode="lin" valueType="num">
                                      <p:cBhvr>
                                        <p:cTn id="14" dur="1000" fill="hold"/>
                                        <p:tgtEl>
                                          <p:spTgt spid="5">
                                            <p:graphicEl>
                                              <a:dgm id="{E2F51EBC-6C23-4048-BAAA-50DDB0C35FF2}"/>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E2F51EBC-6C23-4048-BAAA-50DDB0C35FF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E9F6D6E3-E312-194E-9723-25C6B60E17BF}"/>
                                            </p:graphicEl>
                                          </p:spTgt>
                                        </p:tgtEl>
                                        <p:attrNameLst>
                                          <p:attrName>style.visibility</p:attrName>
                                        </p:attrNameLst>
                                      </p:cBhvr>
                                      <p:to>
                                        <p:strVal val="visible"/>
                                      </p:to>
                                    </p:set>
                                    <p:animEffect transition="in" filter="fade">
                                      <p:cBhvr>
                                        <p:cTn id="19" dur="1000"/>
                                        <p:tgtEl>
                                          <p:spTgt spid="5">
                                            <p:graphicEl>
                                              <a:dgm id="{E9F6D6E3-E312-194E-9723-25C6B60E17BF}"/>
                                            </p:graphicEl>
                                          </p:spTgt>
                                        </p:tgtEl>
                                      </p:cBhvr>
                                    </p:animEffect>
                                    <p:anim calcmode="lin" valueType="num">
                                      <p:cBhvr>
                                        <p:cTn id="20" dur="1000" fill="hold"/>
                                        <p:tgtEl>
                                          <p:spTgt spid="5">
                                            <p:graphicEl>
                                              <a:dgm id="{E9F6D6E3-E312-194E-9723-25C6B60E17B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E9F6D6E3-E312-194E-9723-25C6B60E17B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E00B2160-8723-BE44-9BD5-2A27AD2ECDCA}"/>
                                            </p:graphicEl>
                                          </p:spTgt>
                                        </p:tgtEl>
                                        <p:attrNameLst>
                                          <p:attrName>style.visibility</p:attrName>
                                        </p:attrNameLst>
                                      </p:cBhvr>
                                      <p:to>
                                        <p:strVal val="visible"/>
                                      </p:to>
                                    </p:set>
                                    <p:animEffect transition="in" filter="fade">
                                      <p:cBhvr>
                                        <p:cTn id="25" dur="1000"/>
                                        <p:tgtEl>
                                          <p:spTgt spid="5">
                                            <p:graphicEl>
                                              <a:dgm id="{E00B2160-8723-BE44-9BD5-2A27AD2ECDCA}"/>
                                            </p:graphicEl>
                                          </p:spTgt>
                                        </p:tgtEl>
                                      </p:cBhvr>
                                    </p:animEffect>
                                    <p:anim calcmode="lin" valueType="num">
                                      <p:cBhvr>
                                        <p:cTn id="26" dur="1000" fill="hold"/>
                                        <p:tgtEl>
                                          <p:spTgt spid="5">
                                            <p:graphicEl>
                                              <a:dgm id="{E00B2160-8723-BE44-9BD5-2A27AD2ECDCA}"/>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E00B2160-8723-BE44-9BD5-2A27AD2ECDCA}"/>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09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1"/>
                </p:tgtEl>
              </p:cMediaNode>
            </p:audio>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RDSCI Fonts">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7212</TotalTime>
  <Words>1441</Words>
  <Application>Microsoft Macintosh PowerPoint</Application>
  <PresentationFormat>Widescreen</PresentationFormat>
  <Paragraphs>125</Paragraphs>
  <Slides>18</Slides>
  <Notes>5</Notes>
  <HiddenSlides>0</HiddenSlides>
  <MMClips>19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Open Sans</vt:lpstr>
      <vt:lpstr>Roboto</vt:lpstr>
      <vt:lpstr>Tahoma</vt:lpstr>
      <vt:lpstr>Times New Roman</vt:lpstr>
      <vt:lpstr>Wingdings</vt:lpstr>
      <vt:lpstr>Office Theme</vt:lpstr>
      <vt:lpstr>STRATEGIES FOR DIGITAL TRANSFORMATION OF HUMAN RECOURCES IN TIMES OF COVID-19 </vt:lpstr>
      <vt:lpstr>Topics of interest</vt:lpstr>
      <vt:lpstr>Introduction</vt:lpstr>
      <vt:lpstr>Digital transformation in the context of “Industry 4.0”  </vt:lpstr>
      <vt:lpstr>Opportunities </vt:lpstr>
      <vt:lpstr>Challenges</vt:lpstr>
      <vt:lpstr>Digital transformation technologies </vt:lpstr>
      <vt:lpstr>Leadership and digital transformation</vt:lpstr>
      <vt:lpstr>Digital transformation strategies within the framework of COVID-19</vt:lpstr>
      <vt:lpstr>Digital transformation of human recourses in the Bulgarian industry </vt:lpstr>
      <vt:lpstr>Digital transformation in Bulgarian medical centers</vt:lpstr>
      <vt:lpstr>Research methodology</vt:lpstr>
      <vt:lpstr>Research results</vt:lpstr>
      <vt:lpstr>PowerPoint Presentation</vt:lpstr>
      <vt:lpstr>PowerPoint Presentation</vt:lpstr>
      <vt:lpstr>Conclusion</vt:lpstr>
      <vt:lpstr>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Mehmed Kyuchukov</dc:creator>
  <cp:lastModifiedBy>Viola Chakarova</cp:lastModifiedBy>
  <cp:revision>39</cp:revision>
  <dcterms:created xsi:type="dcterms:W3CDTF">2022-03-06T13:24:11Z</dcterms:created>
  <dcterms:modified xsi:type="dcterms:W3CDTF">2022-10-05T09:52:34Z</dcterms:modified>
</cp:coreProperties>
</file>