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2" r:id="rId5"/>
    <p:sldId id="258" r:id="rId6"/>
    <p:sldId id="265" r:id="rId7"/>
    <p:sldId id="266" r:id="rId8"/>
    <p:sldId id="259" r:id="rId9"/>
    <p:sldId id="260" r:id="rId10"/>
    <p:sldId id="261" r:id="rId11"/>
    <p:sldId id="262" r:id="rId12"/>
    <p:sldId id="267" r:id="rId13"/>
    <p:sldId id="263" r:id="rId14"/>
    <p:sldId id="273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infile.uni-giessen.de\home$\gm1529\Pers&#246;nliches%20Laufwerk\Studie\VR-Projekt\03%20Studie_Material\WiSe22_23_SOSE23\Ergebnisse\Abschlussfragebogen_VR_SoSe22_WiSe22_23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infile.uni-giessen.de\home$\gm1529\Pers&#246;nliches%20Laufwerk\Studie\VR-Projekt\03%20Studie_Material\WiSe22_23_SOSE23\Ergebnisse\Abschlussfragebogen_VR_SoSe22_WiSe22_23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Tabelle2!$C$37</c:f>
              <c:strCache>
                <c:ptCount val="1"/>
                <c:pt idx="0">
                  <c:v>very (4)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Tabelle2!$B$38:$B$53</c:f>
              <c:strCache>
                <c:ptCount val="16"/>
                <c:pt idx="0">
                  <c:v>It felt like a rich experience.</c:v>
                </c:pt>
                <c:pt idx="1">
                  <c:v>I found it impressive.</c:v>
                </c:pt>
                <c:pt idx="2">
                  <c:v>I was fast at reaching the game's targets.</c:v>
                </c:pt>
                <c:pt idx="3">
                  <c:v>I enjoyed it.</c:v>
                </c:pt>
                <c:pt idx="4">
                  <c:v>I felt that I could explore things.</c:v>
                </c:pt>
                <c:pt idx="5">
                  <c:v>I felt successful.</c:v>
                </c:pt>
                <c:pt idx="6">
                  <c:v>I was good at it.</c:v>
                </c:pt>
                <c:pt idx="7">
                  <c:v>I felt good.</c:v>
                </c:pt>
                <c:pt idx="8">
                  <c:v>It was aesthetically pleasing.</c:v>
                </c:pt>
                <c:pt idx="9">
                  <c:v>I felt competent.</c:v>
                </c:pt>
                <c:pt idx="10">
                  <c:v>I felt happy.</c:v>
                </c:pt>
                <c:pt idx="11">
                  <c:v>I was fully occupied with the game.</c:v>
                </c:pt>
                <c:pt idx="12">
                  <c:v>I thought it was fun.</c:v>
                </c:pt>
                <c:pt idx="13">
                  <c:v>I was interested in the game's story.</c:v>
                </c:pt>
                <c:pt idx="14">
                  <c:v>I felt skilful.</c:v>
                </c:pt>
                <c:pt idx="15">
                  <c:v>I felt content.</c:v>
                </c:pt>
              </c:strCache>
            </c:strRef>
          </c:cat>
          <c:val>
            <c:numRef>
              <c:f>Tabelle2!$C$38:$C$53</c:f>
              <c:numCache>
                <c:formatCode>General</c:formatCode>
                <c:ptCount val="16"/>
                <c:pt idx="0">
                  <c:v>6</c:v>
                </c:pt>
                <c:pt idx="1">
                  <c:v>1</c:v>
                </c:pt>
                <c:pt idx="2">
                  <c:v>5</c:v>
                </c:pt>
                <c:pt idx="3">
                  <c:v>9</c:v>
                </c:pt>
                <c:pt idx="4">
                  <c:v>3</c:v>
                </c:pt>
                <c:pt idx="5">
                  <c:v>5</c:v>
                </c:pt>
                <c:pt idx="6">
                  <c:v>8</c:v>
                </c:pt>
                <c:pt idx="7">
                  <c:v>5</c:v>
                </c:pt>
                <c:pt idx="8">
                  <c:v>1</c:v>
                </c:pt>
                <c:pt idx="9">
                  <c:v>1</c:v>
                </c:pt>
                <c:pt idx="10">
                  <c:v>5</c:v>
                </c:pt>
                <c:pt idx="11">
                  <c:v>4</c:v>
                </c:pt>
                <c:pt idx="12">
                  <c:v>10</c:v>
                </c:pt>
                <c:pt idx="13">
                  <c:v>9</c:v>
                </c:pt>
                <c:pt idx="14">
                  <c:v>1</c:v>
                </c:pt>
                <c:pt idx="1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C3-4072-BE83-72ABBF214DA9}"/>
            </c:ext>
          </c:extLst>
        </c:ser>
        <c:ser>
          <c:idx val="1"/>
          <c:order val="1"/>
          <c:tx>
            <c:strRef>
              <c:f>Tabelle2!$D$37</c:f>
              <c:strCache>
                <c:ptCount val="1"/>
                <c:pt idx="0">
                  <c:v>fairly (3)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Tabelle2!$B$38:$B$53</c:f>
              <c:strCache>
                <c:ptCount val="16"/>
                <c:pt idx="0">
                  <c:v>It felt like a rich experience.</c:v>
                </c:pt>
                <c:pt idx="1">
                  <c:v>I found it impressive.</c:v>
                </c:pt>
                <c:pt idx="2">
                  <c:v>I was fast at reaching the game's targets.</c:v>
                </c:pt>
                <c:pt idx="3">
                  <c:v>I enjoyed it.</c:v>
                </c:pt>
                <c:pt idx="4">
                  <c:v>I felt that I could explore things.</c:v>
                </c:pt>
                <c:pt idx="5">
                  <c:v>I felt successful.</c:v>
                </c:pt>
                <c:pt idx="6">
                  <c:v>I was good at it.</c:v>
                </c:pt>
                <c:pt idx="7">
                  <c:v>I felt good.</c:v>
                </c:pt>
                <c:pt idx="8">
                  <c:v>It was aesthetically pleasing.</c:v>
                </c:pt>
                <c:pt idx="9">
                  <c:v>I felt competent.</c:v>
                </c:pt>
                <c:pt idx="10">
                  <c:v>I felt happy.</c:v>
                </c:pt>
                <c:pt idx="11">
                  <c:v>I was fully occupied with the game.</c:v>
                </c:pt>
                <c:pt idx="12">
                  <c:v>I thought it was fun.</c:v>
                </c:pt>
                <c:pt idx="13">
                  <c:v>I was interested in the game's story.</c:v>
                </c:pt>
                <c:pt idx="14">
                  <c:v>I felt skilful.</c:v>
                </c:pt>
                <c:pt idx="15">
                  <c:v>I felt content.</c:v>
                </c:pt>
              </c:strCache>
            </c:strRef>
          </c:cat>
          <c:val>
            <c:numRef>
              <c:f>Tabelle2!$D$38:$D$53</c:f>
              <c:numCache>
                <c:formatCode>General</c:formatCode>
                <c:ptCount val="16"/>
                <c:pt idx="0">
                  <c:v>8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7</c:v>
                </c:pt>
                <c:pt idx="5">
                  <c:v>4</c:v>
                </c:pt>
                <c:pt idx="6">
                  <c:v>5</c:v>
                </c:pt>
                <c:pt idx="7">
                  <c:v>7</c:v>
                </c:pt>
                <c:pt idx="8">
                  <c:v>4</c:v>
                </c:pt>
                <c:pt idx="9">
                  <c:v>9</c:v>
                </c:pt>
                <c:pt idx="10">
                  <c:v>6</c:v>
                </c:pt>
                <c:pt idx="11">
                  <c:v>8</c:v>
                </c:pt>
                <c:pt idx="12">
                  <c:v>4</c:v>
                </c:pt>
                <c:pt idx="13">
                  <c:v>3</c:v>
                </c:pt>
                <c:pt idx="14">
                  <c:v>10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C3-4072-BE83-72ABBF214DA9}"/>
            </c:ext>
          </c:extLst>
        </c:ser>
        <c:ser>
          <c:idx val="2"/>
          <c:order val="2"/>
          <c:tx>
            <c:strRef>
              <c:f>Tabelle2!$E$37</c:f>
              <c:strCache>
                <c:ptCount val="1"/>
                <c:pt idx="0">
                  <c:v>avarage (2)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Tabelle2!$B$38:$B$53</c:f>
              <c:strCache>
                <c:ptCount val="16"/>
                <c:pt idx="0">
                  <c:v>It felt like a rich experience.</c:v>
                </c:pt>
                <c:pt idx="1">
                  <c:v>I found it impressive.</c:v>
                </c:pt>
                <c:pt idx="2">
                  <c:v>I was fast at reaching the game's targets.</c:v>
                </c:pt>
                <c:pt idx="3">
                  <c:v>I enjoyed it.</c:v>
                </c:pt>
                <c:pt idx="4">
                  <c:v>I felt that I could explore things.</c:v>
                </c:pt>
                <c:pt idx="5">
                  <c:v>I felt successful.</c:v>
                </c:pt>
                <c:pt idx="6">
                  <c:v>I was good at it.</c:v>
                </c:pt>
                <c:pt idx="7">
                  <c:v>I felt good.</c:v>
                </c:pt>
                <c:pt idx="8">
                  <c:v>It was aesthetically pleasing.</c:v>
                </c:pt>
                <c:pt idx="9">
                  <c:v>I felt competent.</c:v>
                </c:pt>
                <c:pt idx="10">
                  <c:v>I felt happy.</c:v>
                </c:pt>
                <c:pt idx="11">
                  <c:v>I was fully occupied with the game.</c:v>
                </c:pt>
                <c:pt idx="12">
                  <c:v>I thought it was fun.</c:v>
                </c:pt>
                <c:pt idx="13">
                  <c:v>I was interested in the game's story.</c:v>
                </c:pt>
                <c:pt idx="14">
                  <c:v>I felt skilful.</c:v>
                </c:pt>
                <c:pt idx="15">
                  <c:v>I felt content.</c:v>
                </c:pt>
              </c:strCache>
            </c:strRef>
          </c:cat>
          <c:val>
            <c:numRef>
              <c:f>Tabelle2!$E$38:$E$53</c:f>
              <c:numCache>
                <c:formatCode>General</c:formatCode>
                <c:ptCount val="16"/>
                <c:pt idx="0">
                  <c:v>4</c:v>
                </c:pt>
                <c:pt idx="1">
                  <c:v>5</c:v>
                </c:pt>
                <c:pt idx="2">
                  <c:v>10</c:v>
                </c:pt>
                <c:pt idx="3">
                  <c:v>5</c:v>
                </c:pt>
                <c:pt idx="4">
                  <c:v>1</c:v>
                </c:pt>
                <c:pt idx="5">
                  <c:v>6</c:v>
                </c:pt>
                <c:pt idx="6">
                  <c:v>3</c:v>
                </c:pt>
                <c:pt idx="7">
                  <c:v>6</c:v>
                </c:pt>
                <c:pt idx="8">
                  <c:v>9</c:v>
                </c:pt>
                <c:pt idx="9">
                  <c:v>7</c:v>
                </c:pt>
                <c:pt idx="10">
                  <c:v>7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5</c:v>
                </c:pt>
                <c:pt idx="1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C3-4072-BE83-72ABBF214DA9}"/>
            </c:ext>
          </c:extLst>
        </c:ser>
        <c:ser>
          <c:idx val="3"/>
          <c:order val="3"/>
          <c:tx>
            <c:strRef>
              <c:f>Tabelle2!$F$37</c:f>
              <c:strCache>
                <c:ptCount val="1"/>
                <c:pt idx="0">
                  <c:v>somewhat  (1)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C3-4072-BE83-72ABBF214DA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C3-4072-BE83-72ABBF214DA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C3-4072-BE83-72ABBF214DA9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AC3-4072-BE83-72ABBF214DA9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AC3-4072-BE83-72ABBF214D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Tabelle2!$B$38:$B$53</c:f>
              <c:strCache>
                <c:ptCount val="16"/>
                <c:pt idx="0">
                  <c:v>It felt like a rich experience.</c:v>
                </c:pt>
                <c:pt idx="1">
                  <c:v>I found it impressive.</c:v>
                </c:pt>
                <c:pt idx="2">
                  <c:v>I was fast at reaching the game's targets.</c:v>
                </c:pt>
                <c:pt idx="3">
                  <c:v>I enjoyed it.</c:v>
                </c:pt>
                <c:pt idx="4">
                  <c:v>I felt that I could explore things.</c:v>
                </c:pt>
                <c:pt idx="5">
                  <c:v>I felt successful.</c:v>
                </c:pt>
                <c:pt idx="6">
                  <c:v>I was good at it.</c:v>
                </c:pt>
                <c:pt idx="7">
                  <c:v>I felt good.</c:v>
                </c:pt>
                <c:pt idx="8">
                  <c:v>It was aesthetically pleasing.</c:v>
                </c:pt>
                <c:pt idx="9">
                  <c:v>I felt competent.</c:v>
                </c:pt>
                <c:pt idx="10">
                  <c:v>I felt happy.</c:v>
                </c:pt>
                <c:pt idx="11">
                  <c:v>I was fully occupied with the game.</c:v>
                </c:pt>
                <c:pt idx="12">
                  <c:v>I thought it was fun.</c:v>
                </c:pt>
                <c:pt idx="13">
                  <c:v>I was interested in the game's story.</c:v>
                </c:pt>
                <c:pt idx="14">
                  <c:v>I felt skilful.</c:v>
                </c:pt>
                <c:pt idx="15">
                  <c:v>I felt content.</c:v>
                </c:pt>
              </c:strCache>
            </c:strRef>
          </c:cat>
          <c:val>
            <c:numRef>
              <c:f>Tabelle2!$F$38:$F$53</c:f>
              <c:numCache>
                <c:formatCode>General</c:formatCode>
                <c:ptCount val="1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C3-4072-BE83-72ABBF214DA9}"/>
            </c:ext>
          </c:extLst>
        </c:ser>
        <c:ser>
          <c:idx val="4"/>
          <c:order val="4"/>
          <c:tx>
            <c:strRef>
              <c:f>Tabelle2!$G$37</c:f>
              <c:strCache>
                <c:ptCount val="1"/>
                <c:pt idx="0">
                  <c:v>not at all  (0)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AC3-4072-BE83-72ABBF214DA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AC3-4072-BE83-72ABBF214DA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AC3-4072-BE83-72ABBF214DA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AC3-4072-BE83-72ABBF214DA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AC3-4072-BE83-72ABBF214DA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AC3-4072-BE83-72ABBF214DA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AC3-4072-BE83-72ABBF214DA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AC3-4072-BE83-72ABBF214DA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AC3-4072-BE83-72ABBF214DA9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AC3-4072-BE83-72ABBF214DA9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AC3-4072-BE83-72ABBF214DA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AC3-4072-BE83-72ABBF214DA9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AC3-4072-BE83-72ABBF214D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Tabelle2!$B$38:$B$53</c:f>
              <c:strCache>
                <c:ptCount val="16"/>
                <c:pt idx="0">
                  <c:v>It felt like a rich experience.</c:v>
                </c:pt>
                <c:pt idx="1">
                  <c:v>I found it impressive.</c:v>
                </c:pt>
                <c:pt idx="2">
                  <c:v>I was fast at reaching the game's targets.</c:v>
                </c:pt>
                <c:pt idx="3">
                  <c:v>I enjoyed it.</c:v>
                </c:pt>
                <c:pt idx="4">
                  <c:v>I felt that I could explore things.</c:v>
                </c:pt>
                <c:pt idx="5">
                  <c:v>I felt successful.</c:v>
                </c:pt>
                <c:pt idx="6">
                  <c:v>I was good at it.</c:v>
                </c:pt>
                <c:pt idx="7">
                  <c:v>I felt good.</c:v>
                </c:pt>
                <c:pt idx="8">
                  <c:v>It was aesthetically pleasing.</c:v>
                </c:pt>
                <c:pt idx="9">
                  <c:v>I felt competent.</c:v>
                </c:pt>
                <c:pt idx="10">
                  <c:v>I felt happy.</c:v>
                </c:pt>
                <c:pt idx="11">
                  <c:v>I was fully occupied with the game.</c:v>
                </c:pt>
                <c:pt idx="12">
                  <c:v>I thought it was fun.</c:v>
                </c:pt>
                <c:pt idx="13">
                  <c:v>I was interested in the game's story.</c:v>
                </c:pt>
                <c:pt idx="14">
                  <c:v>I felt skilful.</c:v>
                </c:pt>
                <c:pt idx="15">
                  <c:v>I felt content.</c:v>
                </c:pt>
              </c:strCache>
            </c:strRef>
          </c:cat>
          <c:val>
            <c:numRef>
              <c:f>Tabelle2!$G$38:$G$53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AC3-4072-BE83-72ABBF214D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5060624"/>
        <c:axId val="575060952"/>
      </c:barChart>
      <c:catAx>
        <c:axId val="575060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de-DE"/>
          </a:p>
        </c:txPr>
        <c:crossAx val="575060952"/>
        <c:crosses val="autoZero"/>
        <c:auto val="1"/>
        <c:lblAlgn val="ctr"/>
        <c:lblOffset val="100"/>
        <c:noMultiLvlLbl val="0"/>
      </c:catAx>
      <c:valAx>
        <c:axId val="575060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de-DE"/>
          </a:p>
        </c:txPr>
        <c:crossAx val="57506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accent3">
        <a:lumMod val="95000"/>
      </a:schemeClr>
    </a:solidFill>
    <a:ln w="38100">
      <a:solidFill>
        <a:schemeClr val="tx1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Tabelle2!$C$54</c:f>
              <c:strCache>
                <c:ptCount val="1"/>
                <c:pt idx="0">
                  <c:v>very (4)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3C-45D0-9B29-6F8933BB630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3C-45D0-9B29-6F8933BB630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3C-45D0-9B29-6F8933BB630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3C-45D0-9B29-6F8933BB630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3C-45D0-9B29-6F8933BB630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B5-4DE8-A088-A8C31FE5798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4B5-4DE8-A088-A8C31FE5798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B5-4DE8-A088-A8C31FE5798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3C-45D0-9B29-6F8933BB630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B5-4DE8-A088-A8C31FE5798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B5-4DE8-A088-A8C31FE5798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3C-45D0-9B29-6F8933BB63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Tabelle2!$B$55:$B$71</c:f>
              <c:strCache>
                <c:ptCount val="17"/>
                <c:pt idx="0">
                  <c:v>I had to put a lot of effort into it.</c:v>
                </c:pt>
                <c:pt idx="1">
                  <c:v>I felt time pressure.</c:v>
                </c:pt>
                <c:pt idx="2">
                  <c:v>I felt frustrated.</c:v>
                </c:pt>
                <c:pt idx="3">
                  <c:v>I felt irritable.</c:v>
                </c:pt>
                <c:pt idx="4">
                  <c:v>I felt pressured.</c:v>
                </c:pt>
                <c:pt idx="5">
                  <c:v>I felt annoyed.</c:v>
                </c:pt>
                <c:pt idx="6">
                  <c:v>I felt bored.</c:v>
                </c:pt>
                <c:pt idx="7">
                  <c:v>I thought it was hard.</c:v>
                </c:pt>
                <c:pt idx="8">
                  <c:v>I found it tiresome.</c:v>
                </c:pt>
                <c:pt idx="9">
                  <c:v>I thought about other things.</c:v>
                </c:pt>
                <c:pt idx="10">
                  <c:v>It gave me a bad mood.</c:v>
                </c:pt>
                <c:pt idx="11">
                  <c:v>I lost connection with the outside world.</c:v>
                </c:pt>
                <c:pt idx="12">
                  <c:v>I was deeply concentrated in the game.</c:v>
                </c:pt>
                <c:pt idx="13">
                  <c:v>I felt challenged.</c:v>
                </c:pt>
                <c:pt idx="14">
                  <c:v>I lost track of time.</c:v>
                </c:pt>
                <c:pt idx="15">
                  <c:v>I felt imaginative.</c:v>
                </c:pt>
                <c:pt idx="16">
                  <c:v>I forgot everything around me.</c:v>
                </c:pt>
              </c:strCache>
            </c:strRef>
          </c:cat>
          <c:val>
            <c:numRef>
              <c:f>Tabelle2!$C$55:$C$71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4</c:v>
                </c:pt>
                <c:pt idx="12">
                  <c:v>5</c:v>
                </c:pt>
                <c:pt idx="13">
                  <c:v>3</c:v>
                </c:pt>
                <c:pt idx="14">
                  <c:v>0</c:v>
                </c:pt>
                <c:pt idx="15">
                  <c:v>3</c:v>
                </c:pt>
                <c:pt idx="1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73C-45D0-9B29-6F8933BB630B}"/>
            </c:ext>
          </c:extLst>
        </c:ser>
        <c:ser>
          <c:idx val="1"/>
          <c:order val="1"/>
          <c:tx>
            <c:strRef>
              <c:f>Tabelle2!$D$54</c:f>
              <c:strCache>
                <c:ptCount val="1"/>
                <c:pt idx="0">
                  <c:v>fairly (3)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73C-45D0-9B29-6F8933BB630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73C-45D0-9B29-6F8933BB630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73C-45D0-9B29-6F8933BB630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73C-45D0-9B29-6F8933BB630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73C-45D0-9B29-6F8933BB630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B5-4DE8-A088-A8C31FE5798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73C-45D0-9B29-6F8933BB630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B5-4DE8-A088-A8C31FE5798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B5-4DE8-A088-A8C31FE579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Tabelle2!$B$55:$B$71</c:f>
              <c:strCache>
                <c:ptCount val="17"/>
                <c:pt idx="0">
                  <c:v>I had to put a lot of effort into it.</c:v>
                </c:pt>
                <c:pt idx="1">
                  <c:v>I felt time pressure.</c:v>
                </c:pt>
                <c:pt idx="2">
                  <c:v>I felt frustrated.</c:v>
                </c:pt>
                <c:pt idx="3">
                  <c:v>I felt irritable.</c:v>
                </c:pt>
                <c:pt idx="4">
                  <c:v>I felt pressured.</c:v>
                </c:pt>
                <c:pt idx="5">
                  <c:v>I felt annoyed.</c:v>
                </c:pt>
                <c:pt idx="6">
                  <c:v>I felt bored.</c:v>
                </c:pt>
                <c:pt idx="7">
                  <c:v>I thought it was hard.</c:v>
                </c:pt>
                <c:pt idx="8">
                  <c:v>I found it tiresome.</c:v>
                </c:pt>
                <c:pt idx="9">
                  <c:v>I thought about other things.</c:v>
                </c:pt>
                <c:pt idx="10">
                  <c:v>It gave me a bad mood.</c:v>
                </c:pt>
                <c:pt idx="11">
                  <c:v>I lost connection with the outside world.</c:v>
                </c:pt>
                <c:pt idx="12">
                  <c:v>I was deeply concentrated in the game.</c:v>
                </c:pt>
                <c:pt idx="13">
                  <c:v>I felt challenged.</c:v>
                </c:pt>
                <c:pt idx="14">
                  <c:v>I lost track of time.</c:v>
                </c:pt>
                <c:pt idx="15">
                  <c:v>I felt imaginative.</c:v>
                </c:pt>
                <c:pt idx="16">
                  <c:v>I forgot everything around me.</c:v>
                </c:pt>
              </c:strCache>
            </c:strRef>
          </c:cat>
          <c:val>
            <c:numRef>
              <c:f>Tabelle2!$D$55:$D$71</c:f>
              <c:numCache>
                <c:formatCode>General</c:formatCode>
                <c:ptCount val="17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9</c:v>
                </c:pt>
                <c:pt idx="13">
                  <c:v>4</c:v>
                </c:pt>
                <c:pt idx="14">
                  <c:v>6</c:v>
                </c:pt>
                <c:pt idx="15">
                  <c:v>2</c:v>
                </c:pt>
                <c:pt idx="1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73C-45D0-9B29-6F8933BB630B}"/>
            </c:ext>
          </c:extLst>
        </c:ser>
        <c:ser>
          <c:idx val="2"/>
          <c:order val="2"/>
          <c:tx>
            <c:strRef>
              <c:f>Tabelle2!$E$54</c:f>
              <c:strCache>
                <c:ptCount val="1"/>
                <c:pt idx="0">
                  <c:v>avarage (2)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73C-45D0-9B29-6F8933BB630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73C-45D0-9B29-6F8933BB630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73C-45D0-9B29-6F8933BB630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73C-45D0-9B29-6F8933BB63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Tabelle2!$B$55:$B$71</c:f>
              <c:strCache>
                <c:ptCount val="17"/>
                <c:pt idx="0">
                  <c:v>I had to put a lot of effort into it.</c:v>
                </c:pt>
                <c:pt idx="1">
                  <c:v>I felt time pressure.</c:v>
                </c:pt>
                <c:pt idx="2">
                  <c:v>I felt frustrated.</c:v>
                </c:pt>
                <c:pt idx="3">
                  <c:v>I felt irritable.</c:v>
                </c:pt>
                <c:pt idx="4">
                  <c:v>I felt pressured.</c:v>
                </c:pt>
                <c:pt idx="5">
                  <c:v>I felt annoyed.</c:v>
                </c:pt>
                <c:pt idx="6">
                  <c:v>I felt bored.</c:v>
                </c:pt>
                <c:pt idx="7">
                  <c:v>I thought it was hard.</c:v>
                </c:pt>
                <c:pt idx="8">
                  <c:v>I found it tiresome.</c:v>
                </c:pt>
                <c:pt idx="9">
                  <c:v>I thought about other things.</c:v>
                </c:pt>
                <c:pt idx="10">
                  <c:v>It gave me a bad mood.</c:v>
                </c:pt>
                <c:pt idx="11">
                  <c:v>I lost connection with the outside world.</c:v>
                </c:pt>
                <c:pt idx="12">
                  <c:v>I was deeply concentrated in the game.</c:v>
                </c:pt>
                <c:pt idx="13">
                  <c:v>I felt challenged.</c:v>
                </c:pt>
                <c:pt idx="14">
                  <c:v>I lost track of time.</c:v>
                </c:pt>
                <c:pt idx="15">
                  <c:v>I felt imaginative.</c:v>
                </c:pt>
                <c:pt idx="16">
                  <c:v>I forgot everything around me.</c:v>
                </c:pt>
              </c:strCache>
            </c:strRef>
          </c:cat>
          <c:val>
            <c:numRef>
              <c:f>Tabelle2!$E$55:$E$71</c:f>
              <c:numCache>
                <c:formatCode>General</c:formatCode>
                <c:ptCount val="17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4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4</c:v>
                </c:pt>
                <c:pt idx="12">
                  <c:v>4</c:v>
                </c:pt>
                <c:pt idx="13">
                  <c:v>8</c:v>
                </c:pt>
                <c:pt idx="14">
                  <c:v>4</c:v>
                </c:pt>
                <c:pt idx="15">
                  <c:v>4</c:v>
                </c:pt>
                <c:pt idx="1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E73C-45D0-9B29-6F8933BB630B}"/>
            </c:ext>
          </c:extLst>
        </c:ser>
        <c:ser>
          <c:idx val="3"/>
          <c:order val="3"/>
          <c:tx>
            <c:strRef>
              <c:f>Tabelle2!$F$54</c:f>
              <c:strCache>
                <c:ptCount val="1"/>
                <c:pt idx="0">
                  <c:v>somewhat  (1)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73C-45D0-9B29-6F8933BB63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Tabelle2!$B$55:$B$71</c:f>
              <c:strCache>
                <c:ptCount val="17"/>
                <c:pt idx="0">
                  <c:v>I had to put a lot of effort into it.</c:v>
                </c:pt>
                <c:pt idx="1">
                  <c:v>I felt time pressure.</c:v>
                </c:pt>
                <c:pt idx="2">
                  <c:v>I felt frustrated.</c:v>
                </c:pt>
                <c:pt idx="3">
                  <c:v>I felt irritable.</c:v>
                </c:pt>
                <c:pt idx="4">
                  <c:v>I felt pressured.</c:v>
                </c:pt>
                <c:pt idx="5">
                  <c:v>I felt annoyed.</c:v>
                </c:pt>
                <c:pt idx="6">
                  <c:v>I felt bored.</c:v>
                </c:pt>
                <c:pt idx="7">
                  <c:v>I thought it was hard.</c:v>
                </c:pt>
                <c:pt idx="8">
                  <c:v>I found it tiresome.</c:v>
                </c:pt>
                <c:pt idx="9">
                  <c:v>I thought about other things.</c:v>
                </c:pt>
                <c:pt idx="10">
                  <c:v>It gave me a bad mood.</c:v>
                </c:pt>
                <c:pt idx="11">
                  <c:v>I lost connection with the outside world.</c:v>
                </c:pt>
                <c:pt idx="12">
                  <c:v>I was deeply concentrated in the game.</c:v>
                </c:pt>
                <c:pt idx="13">
                  <c:v>I felt challenged.</c:v>
                </c:pt>
                <c:pt idx="14">
                  <c:v>I lost track of time.</c:v>
                </c:pt>
                <c:pt idx="15">
                  <c:v>I felt imaginative.</c:v>
                </c:pt>
                <c:pt idx="16">
                  <c:v>I forgot everything around me.</c:v>
                </c:pt>
              </c:strCache>
            </c:strRef>
          </c:cat>
          <c:val>
            <c:numRef>
              <c:f>Tabelle2!$F$55:$F$71</c:f>
              <c:numCache>
                <c:formatCode>General</c:formatCode>
                <c:ptCount val="17"/>
                <c:pt idx="0">
                  <c:v>5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  <c:pt idx="7">
                  <c:v>10</c:v>
                </c:pt>
                <c:pt idx="8">
                  <c:v>5</c:v>
                </c:pt>
                <c:pt idx="9">
                  <c:v>6</c:v>
                </c:pt>
                <c:pt idx="10">
                  <c:v>1</c:v>
                </c:pt>
                <c:pt idx="11">
                  <c:v>4</c:v>
                </c:pt>
                <c:pt idx="12">
                  <c:v>0</c:v>
                </c:pt>
                <c:pt idx="13">
                  <c:v>3</c:v>
                </c:pt>
                <c:pt idx="14">
                  <c:v>6</c:v>
                </c:pt>
                <c:pt idx="15">
                  <c:v>6</c:v>
                </c:pt>
                <c:pt idx="1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73C-45D0-9B29-6F8933BB630B}"/>
            </c:ext>
          </c:extLst>
        </c:ser>
        <c:ser>
          <c:idx val="4"/>
          <c:order val="4"/>
          <c:tx>
            <c:strRef>
              <c:f>Tabelle2!$G$54</c:f>
              <c:strCache>
                <c:ptCount val="1"/>
                <c:pt idx="0">
                  <c:v>not at all  (0)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73C-45D0-9B29-6F8933BB630B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73C-45D0-9B29-6F8933BB63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Tabelle2!$B$55:$B$71</c:f>
              <c:strCache>
                <c:ptCount val="17"/>
                <c:pt idx="0">
                  <c:v>I had to put a lot of effort into it.</c:v>
                </c:pt>
                <c:pt idx="1">
                  <c:v>I felt time pressure.</c:v>
                </c:pt>
                <c:pt idx="2">
                  <c:v>I felt frustrated.</c:v>
                </c:pt>
                <c:pt idx="3">
                  <c:v>I felt irritable.</c:v>
                </c:pt>
                <c:pt idx="4">
                  <c:v>I felt pressured.</c:v>
                </c:pt>
                <c:pt idx="5">
                  <c:v>I felt annoyed.</c:v>
                </c:pt>
                <c:pt idx="6">
                  <c:v>I felt bored.</c:v>
                </c:pt>
                <c:pt idx="7">
                  <c:v>I thought it was hard.</c:v>
                </c:pt>
                <c:pt idx="8">
                  <c:v>I found it tiresome.</c:v>
                </c:pt>
                <c:pt idx="9">
                  <c:v>I thought about other things.</c:v>
                </c:pt>
                <c:pt idx="10">
                  <c:v>It gave me a bad mood.</c:v>
                </c:pt>
                <c:pt idx="11">
                  <c:v>I lost connection with the outside world.</c:v>
                </c:pt>
                <c:pt idx="12">
                  <c:v>I was deeply concentrated in the game.</c:v>
                </c:pt>
                <c:pt idx="13">
                  <c:v>I felt challenged.</c:v>
                </c:pt>
                <c:pt idx="14">
                  <c:v>I lost track of time.</c:v>
                </c:pt>
                <c:pt idx="15">
                  <c:v>I felt imaginative.</c:v>
                </c:pt>
                <c:pt idx="16">
                  <c:v>I forgot everything around me.</c:v>
                </c:pt>
              </c:strCache>
            </c:strRef>
          </c:cat>
          <c:val>
            <c:numRef>
              <c:f>Tabelle2!$G$55:$G$71</c:f>
              <c:numCache>
                <c:formatCode>General</c:formatCode>
                <c:ptCount val="17"/>
                <c:pt idx="0">
                  <c:v>9</c:v>
                </c:pt>
                <c:pt idx="1">
                  <c:v>16</c:v>
                </c:pt>
                <c:pt idx="2">
                  <c:v>14</c:v>
                </c:pt>
                <c:pt idx="3">
                  <c:v>17</c:v>
                </c:pt>
                <c:pt idx="4">
                  <c:v>14</c:v>
                </c:pt>
                <c:pt idx="5">
                  <c:v>14</c:v>
                </c:pt>
                <c:pt idx="6">
                  <c:v>16</c:v>
                </c:pt>
                <c:pt idx="7">
                  <c:v>4</c:v>
                </c:pt>
                <c:pt idx="8">
                  <c:v>14</c:v>
                </c:pt>
                <c:pt idx="9">
                  <c:v>12</c:v>
                </c:pt>
                <c:pt idx="10">
                  <c:v>17</c:v>
                </c:pt>
                <c:pt idx="11">
                  <c:v>5</c:v>
                </c:pt>
                <c:pt idx="12">
                  <c:v>1</c:v>
                </c:pt>
                <c:pt idx="13">
                  <c:v>0</c:v>
                </c:pt>
                <c:pt idx="14">
                  <c:v>4</c:v>
                </c:pt>
                <c:pt idx="15">
                  <c:v>4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73C-45D0-9B29-6F8933BB630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75060624"/>
        <c:axId val="575060952"/>
      </c:barChart>
      <c:catAx>
        <c:axId val="575060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de-DE"/>
          </a:p>
        </c:txPr>
        <c:crossAx val="575060952"/>
        <c:crosses val="autoZero"/>
        <c:auto val="1"/>
        <c:lblAlgn val="ctr"/>
        <c:lblOffset val="100"/>
        <c:noMultiLvlLbl val="0"/>
      </c:catAx>
      <c:valAx>
        <c:axId val="575060952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de-DE"/>
          </a:p>
        </c:txPr>
        <c:crossAx val="575060624"/>
        <c:crosses val="autoZero"/>
        <c:crossBetween val="between"/>
      </c:valAx>
      <c:spPr>
        <a:solidFill>
          <a:srgbClr val="D9D9D9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accent3">
        <a:lumMod val="95000"/>
      </a:schemeClr>
    </a:solidFill>
    <a:ln w="38100">
      <a:solidFill>
        <a:schemeClr val="tx1"/>
      </a:solidFill>
    </a:ln>
    <a:effectLst/>
  </c:spPr>
  <c:txPr>
    <a:bodyPr/>
    <a:lstStyle/>
    <a:p>
      <a:pPr>
        <a:defRPr sz="28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8.2021E-8</cdr:x>
      <cdr:y>0</cdr:y>
    </cdr:from>
    <cdr:to>
      <cdr:x>0.09508</cdr:x>
      <cdr:y>0.08351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" y="0"/>
          <a:ext cx="1159232" cy="57269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 = 19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0.08156</cdr:x>
      <cdr:y>0.06828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0" y="0"/>
          <a:ext cx="994380" cy="468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2000" b="1" dirty="0">
              <a:latin typeface="Calibri" panose="020F0502020204030204" pitchFamily="34" charset="0"/>
              <a:cs typeface="Calibri" panose="020F0502020204030204" pitchFamily="34" charset="0"/>
            </a:rPr>
            <a:t>n = 19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72C37-1967-448C-8D23-0CFAB34142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Paper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14663-A346-4042-8E75-434EAC1D8B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Author, University, Country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440E2-631D-478D-A0CF-86CD5CF75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36A0-8233-4CC7-B02C-13B0276224B3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4345E-45B8-4C0D-B198-20AAB1E5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426F7-8909-4417-86EE-D1C295B27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3E71-B76B-46B5-9866-6054DAAA9C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2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CC779-0CFC-4E26-B6FA-0D368F61C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D8B9F0-2D76-4DCB-966F-7360ABB50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F83E0-5F80-4946-BE64-61238F29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36A0-8233-4CC7-B02C-13B0276224B3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5B33F-2565-4A69-B344-565541F66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3C5DC-560A-4A85-80CC-F727B520F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3E71-B76B-46B5-9866-6054DAAA9C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6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FDB465-FC10-4A85-BC4C-6A61AA073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CC8F0-4685-448B-BF6D-3F4001839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52357-1306-4BC3-A722-E80214917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36A0-8233-4CC7-B02C-13B0276224B3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525AC-727B-4E50-9E3F-809729EDD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22853-624A-4255-B41B-E049A303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3E71-B76B-46B5-9866-6054DAAA9C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A5E3-BDC8-4BE8-8EF6-79BEAB335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4A29E-290F-4C7D-B61E-34075FE5B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1D036-09D8-4DCE-9773-0AA7C954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36A0-8233-4CC7-B02C-13B0276224B3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F593C-32A0-403A-917A-56D29FE5A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B07CC-C5F0-4DC2-BB90-51230F1F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3E71-B76B-46B5-9866-6054DAAA9C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1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1DC10-D3E0-49FF-991D-EF72EFF9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A50D8-19CD-4C0A-A94E-8238CBA2F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29F03-4F0D-4C53-9C69-3C9977D38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36A0-8233-4CC7-B02C-13B0276224B3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61A3B-C492-4F95-9964-916D2A53D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EF9DE-5995-419E-BB59-C1FB3FD9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3E71-B76B-46B5-9866-6054DAAA9C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5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FEB51-D7D3-4019-85F1-4515BDF29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1AA07-0D99-4C2B-BD8B-EE80109C0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9C5D7-058D-4800-A2F4-695EE3C0C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FCB62-E2A5-4F87-9CA5-6E862DB8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36A0-8233-4CC7-B02C-13B0276224B3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57881-120B-4FC4-BBBF-32F94651B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1AEC9-9631-41EC-97E4-266D32810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3E71-B76B-46B5-9866-6054DAAA9C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1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D8007-E22C-46A7-A714-47B13121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4635A-BA68-49C8-BBB3-E7AC93260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2B64D-473D-4368-8B25-C3DDA65DF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5754B-4CC2-45B1-A6BA-20BF9FBA5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7DBA82-63AF-4F59-A749-C50B43FB3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3ABDE1-F795-46AF-9ADD-577A89387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36A0-8233-4CC7-B02C-13B0276224B3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47B9F1-872B-4DE6-A9A4-A3817C04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65D1CF-2BF0-47E8-B18C-23973DA5D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3E71-B76B-46B5-9866-6054DAAA9C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B47DE-6F96-4FB4-BFB2-CC4282A5E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337BCF-EA81-4CAC-91A0-C5EFF4327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36A0-8233-4CC7-B02C-13B0276224B3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1FB70F-167B-4C78-B30C-F4678924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F2878-B09F-4336-AF6D-8855DB395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3E71-B76B-46B5-9866-6054DAAA9C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4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0ED1BC-66FA-4E46-B5E0-36152F3F0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36A0-8233-4CC7-B02C-13B0276224B3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9C26D4-A68F-4F4D-B052-2E4040D3A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60983-452E-4B0C-AD19-0CF3497A1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3E71-B76B-46B5-9866-6054DAAA9C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1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BEDB5-064D-4613-BAFF-343DBEAC5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69C63-B1CB-435B-98F0-08FEC7436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304F92-0FF7-4BFD-B1B0-15558D764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6C19E-2FEB-439E-94F7-5005B37D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36A0-8233-4CC7-B02C-13B0276224B3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F9B52-4352-42B4-B832-2D200ED1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87541-D604-4233-96D8-FFE7AE95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3E71-B76B-46B5-9866-6054DAAA9C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2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680FC-F8FF-47D5-B7CD-B6D8E5337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C9249E-F326-4A80-86F2-0A2C6588EA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C04E1-BECF-443E-B671-0FA71D202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7018B-5995-4DD2-8311-6B6409505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36A0-8233-4CC7-B02C-13B0276224B3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1BF4F-FEFB-4296-941B-82613AA6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CC891-F8D6-42A5-B5EE-9C4D77517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3E71-B76B-46B5-9866-6054DAAA9C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0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C4DB77-B418-40EB-A1C6-828F363E5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ADB96-7BAA-45CB-8267-809FCC4BD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4FF9C-3D6E-46DB-8B89-3E7B58CE8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036A0-8233-4CC7-B02C-13B0276224B3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4EEDF-85FF-40D3-BC61-177A96BD1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3938F-F760-4CF2-B46C-1C44BC6FE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83E71-B76B-46B5-9866-6054DAAA9C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covoice.ai/" TargetMode="External"/><Relationship Id="rId2" Type="http://schemas.openxmlformats.org/officeDocument/2006/relationships/hyperlink" Target="https://www.mixamo.com/#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adyplayer.me/de/avatar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47D3-3BFA-46F5-93DA-E1BE504630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VOICE </a:t>
            </a:r>
            <a:r>
              <a:rPr lang="en-US" dirty="0"/>
              <a:t>TRAINING AS A KEY COMPETENCE FOR STUDENTS IN TEACHER TRAINING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BENEFITTING </a:t>
            </a:r>
            <a:r>
              <a:rPr lang="en-US" sz="3600" dirty="0"/>
              <a:t>FROM A VIRTUAL REALITY CLASSROOM IN HIGHER </a:t>
            </a:r>
            <a:r>
              <a:rPr lang="en-US" sz="3600" dirty="0" smtClean="0"/>
              <a:t>EDUCATION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EB1BB-97B4-4180-B829-8AC89A6D34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latin typeface="Calibri" panose="020F0502020204030204" pitchFamily="34" charset="0"/>
              </a:rPr>
              <a:t>Dr. Ulrike Nespital, </a:t>
            </a:r>
            <a:r>
              <a:rPr lang="en-US" dirty="0">
                <a:latin typeface="Calibri" panose="020F0502020204030204" pitchFamily="34" charset="0"/>
              </a:rPr>
              <a:t>researcher and lecturer, project management</a:t>
            </a:r>
          </a:p>
          <a:p>
            <a:pPr>
              <a:defRPr/>
            </a:pPr>
            <a:r>
              <a:rPr lang="de-DE" dirty="0">
                <a:latin typeface="Calibri" panose="020F0502020204030204" pitchFamily="34" charset="0"/>
              </a:rPr>
              <a:t>Gerald </a:t>
            </a:r>
            <a:r>
              <a:rPr lang="de-DE" dirty="0" err="1">
                <a:latin typeface="Calibri" panose="020F0502020204030204" pitchFamily="34" charset="0"/>
              </a:rPr>
              <a:t>Czerney</a:t>
            </a:r>
            <a:r>
              <a:rPr lang="de-DE" dirty="0">
                <a:latin typeface="Calibri" panose="020F0502020204030204" pitchFamily="34" charset="0"/>
              </a:rPr>
              <a:t>, </a:t>
            </a:r>
            <a:r>
              <a:rPr lang="de-DE" dirty="0" err="1">
                <a:latin typeface="Calibri" panose="020F0502020204030204" pitchFamily="34" charset="0"/>
              </a:rPr>
              <a:t>software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engineer</a:t>
            </a:r>
            <a:r>
              <a:rPr lang="de-DE" dirty="0">
                <a:latin typeface="Calibri" panose="020F0502020204030204" pitchFamily="34" charset="0"/>
              </a:rPr>
              <a:t>, </a:t>
            </a:r>
            <a:r>
              <a:rPr lang="de-DE" dirty="0" err="1">
                <a:latin typeface="Calibri" panose="020F0502020204030204" pitchFamily="34" charset="0"/>
              </a:rPr>
              <a:t>technical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lead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b="1" dirty="0">
                <a:solidFill>
                  <a:srgbClr val="FF9900"/>
                </a:solidFill>
                <a:latin typeface="Calibri" panose="020F0502020204030204" pitchFamily="34" charset="0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7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1440-35FF-4863-9D0E-7E1132E83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 sz="4400" b="1" i="0" u="none" strike="noStrike" kern="1200" spc="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3.1 Positive </a:t>
            </a:r>
            <a:r>
              <a:rPr lang="de-DE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statements</a:t>
            </a:r>
            <a:r>
              <a:rPr lang="de-DE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de-DE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VR </a:t>
            </a:r>
            <a:r>
              <a:rPr lang="de-DE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experience</a:t>
            </a:r>
            <a:endParaRPr lang="de-DE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251482"/>
              </p:ext>
            </p:extLst>
          </p:nvPr>
        </p:nvGraphicFramePr>
        <p:xfrm>
          <a:off x="0" y="0"/>
          <a:ext cx="12192000" cy="6946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852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1440-35FF-4863-9D0E-7E1132E83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 sz="4400" b="1" i="0" u="none" strike="noStrike" kern="1200" spc="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3.2 Negative/neutral </a:t>
            </a:r>
            <a:r>
              <a:rPr lang="de-DE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statements</a:t>
            </a:r>
            <a:r>
              <a:rPr lang="de-DE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de-DE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VR </a:t>
            </a:r>
            <a:r>
              <a:rPr lang="de-DE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experience</a:t>
            </a:r>
            <a:endParaRPr lang="de-DE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083418"/>
              </p:ext>
            </p:extLst>
          </p:nvPr>
        </p:nvGraphicFramePr>
        <p:xfrm>
          <a:off x="0" y="1"/>
          <a:ext cx="1239847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448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1440-35FF-4863-9D0E-7E1132E83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altLang="de-DE" b="1" dirty="0" smtClean="0">
                <a:latin typeface="Calibri" panose="020F0502020204030204" pitchFamily="34" charset="0"/>
              </a:rPr>
              <a:t>4. CONCLUSION</a:t>
            </a:r>
            <a:endParaRPr lang="de-DE" altLang="de-DE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78C69-A758-4F67-B46E-4ECC8EDDC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For </a:t>
            </a:r>
            <a:r>
              <a:rPr lang="en-GB" dirty="0"/>
              <a:t>a healthy voice in teachers, a teaching concept was </a:t>
            </a:r>
            <a:r>
              <a:rPr lang="en-GB" dirty="0" smtClean="0"/>
              <a:t>developed.</a:t>
            </a:r>
          </a:p>
          <a:p>
            <a:r>
              <a:rPr lang="en-GB" dirty="0" smtClean="0"/>
              <a:t>A </a:t>
            </a:r>
            <a:r>
              <a:rPr lang="en-GB" dirty="0"/>
              <a:t>virtual classroom filled with noisy school children’s </a:t>
            </a:r>
            <a:r>
              <a:rPr lang="en-GB" dirty="0" smtClean="0"/>
              <a:t>avatars.</a:t>
            </a:r>
          </a:p>
          <a:p>
            <a:r>
              <a:rPr lang="en-GB" dirty="0" smtClean="0"/>
              <a:t>The students learned </a:t>
            </a:r>
            <a:r>
              <a:rPr lang="en-GB" dirty="0"/>
              <a:t>vocal techniques to professional </a:t>
            </a:r>
            <a:r>
              <a:rPr lang="en-GB" dirty="0" smtClean="0"/>
              <a:t>practice and to exercise it in a </a:t>
            </a:r>
            <a:r>
              <a:rPr lang="en-GB" dirty="0"/>
              <a:t>challenging classroom situation. </a:t>
            </a:r>
            <a:endParaRPr lang="en-GB" dirty="0" smtClean="0"/>
          </a:p>
          <a:p>
            <a:r>
              <a:rPr lang="en-GB" dirty="0" smtClean="0"/>
              <a:t>Using user-friendly tools </a:t>
            </a:r>
            <a:r>
              <a:rPr lang="en-GB" dirty="0"/>
              <a:t>simplified significantly the technical execution of the project. </a:t>
            </a:r>
            <a:endParaRPr lang="en-GB" dirty="0" smtClean="0"/>
          </a:p>
          <a:p>
            <a:r>
              <a:rPr lang="en-GB" dirty="0" smtClean="0"/>
              <a:t>The voice </a:t>
            </a:r>
            <a:r>
              <a:rPr lang="en-GB" dirty="0"/>
              <a:t>recognition system </a:t>
            </a:r>
            <a:r>
              <a:rPr lang="en-GB" dirty="0" smtClean="0"/>
              <a:t>enabled </a:t>
            </a:r>
            <a:r>
              <a:rPr lang="en-GB" dirty="0"/>
              <a:t>student teachers to gain instant feedback by silencing noisy avatars. </a:t>
            </a:r>
            <a:endParaRPr lang="en-GB" dirty="0" smtClean="0"/>
          </a:p>
          <a:p>
            <a:r>
              <a:rPr lang="en-GB" dirty="0" smtClean="0"/>
              <a:t>First </a:t>
            </a:r>
            <a:r>
              <a:rPr lang="en-GB" dirty="0"/>
              <a:t>results indicate that the </a:t>
            </a:r>
            <a:r>
              <a:rPr lang="en-GB" dirty="0" smtClean="0"/>
              <a:t>students </a:t>
            </a:r>
            <a:r>
              <a:rPr lang="en-GB" dirty="0"/>
              <a:t>improved their vocal quality and </a:t>
            </a:r>
            <a:r>
              <a:rPr lang="en-GB" dirty="0" smtClean="0"/>
              <a:t>found </a:t>
            </a:r>
            <a:r>
              <a:rPr lang="en-GB" dirty="0"/>
              <a:t>the VR experience to be positive. </a:t>
            </a:r>
            <a:endParaRPr lang="en-GB" dirty="0" smtClean="0"/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The project is ongoing and will be extended in the next years.</a:t>
            </a:r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17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1440-35FF-4863-9D0E-7E1132E83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altLang="de-DE" b="1" dirty="0" smtClean="0">
                <a:latin typeface="Calibri" panose="020F0502020204030204" pitchFamily="34" charset="0"/>
              </a:rPr>
              <a:t>REFERENCES</a:t>
            </a:r>
            <a:endParaRPr lang="de-DE" altLang="de-DE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78C69-A758-4F67-B46E-4ECC8EDDC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7355"/>
            <a:ext cx="10515600" cy="4849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[1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Angelillo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M., .Di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Maio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G., Costa G.,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Angelillo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N.,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Barillari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U., Prevalence of occupational voice disorders in teachers, Germany, J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PrevMedHyg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vol. 50/issue 1, pp 26-32, 2009; 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2] Van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Houtte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E.,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Claeys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S.,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Wuyts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F., Van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Lierde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K.., The Impact of Voice Disorders Among Teachers: Vocal Complaints, Treatment-Seeking Behavior, Knowledge of Vocal Care, and Voice-Related Absenteeism, Journal of Voice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USA,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vol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25/issue 5, pp 570-575, 2010; 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3]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Bermúdez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Alvear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R. M.,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Martínez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G. A.,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Barón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F. J., Hernández-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Mendo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A., An interdisciplinary approach to teachers' voice disorders and psychosocial working conditions. Folia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Phoniatr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Logop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Vol. 62/issue 1-2, pp 24-34, 2010; 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4] Gutenberg N., Pilotstudie zur Karriere von Lehrerstimmen mit stimmpathologischem Befund, bzw. Prognose eines stimmpathologischen Risikos unter Unterrichtsbelastung. Ein Forschungskonzept. Campus University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Saarland, vol. 1, 2003; </a:t>
            </a:r>
            <a:endParaRPr lang="de-DE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5] </a:t>
            </a:r>
            <a:r>
              <a:rPr lang="de-DE" sz="1800" dirty="0" smtClean="0"/>
              <a:t>Huber </a:t>
            </a:r>
            <a:r>
              <a:rPr lang="de-DE" sz="1800" dirty="0"/>
              <a:t>L., </a:t>
            </a:r>
            <a:r>
              <a:rPr lang="de-DE" sz="1800" dirty="0" err="1"/>
              <a:t>Pilniok</a:t>
            </a:r>
            <a:r>
              <a:rPr lang="de-DE" sz="1800" dirty="0"/>
              <a:t> A., </a:t>
            </a:r>
            <a:r>
              <a:rPr lang="de-DE" sz="1800" dirty="0" err="1"/>
              <a:t>Sethe</a:t>
            </a:r>
            <a:r>
              <a:rPr lang="de-DE" sz="1800" dirty="0"/>
              <a:t> R., </a:t>
            </a:r>
            <a:r>
              <a:rPr lang="de-DE" sz="1800" dirty="0" err="1"/>
              <a:t>Szczyrba</a:t>
            </a:r>
            <a:r>
              <a:rPr lang="de-DE" sz="1800" dirty="0"/>
              <a:t> B., Vogel M Forschendes Lehren im </a:t>
            </a:r>
            <a:r>
              <a:rPr lang="de-DE" sz="1800" dirty="0" smtClean="0"/>
              <a:t>eigenen </a:t>
            </a:r>
            <a:r>
              <a:rPr lang="de-DE" sz="1800" dirty="0"/>
              <a:t>Fach. </a:t>
            </a:r>
            <a:r>
              <a:rPr lang="en-US" sz="1800" dirty="0"/>
              <a:t>Scholarship of Teaching and Learning in </a:t>
            </a:r>
            <a:r>
              <a:rPr lang="en-US" sz="1800" dirty="0" err="1"/>
              <a:t>Beispielen</a:t>
            </a:r>
            <a:r>
              <a:rPr lang="en-US" sz="1800" dirty="0"/>
              <a:t>, Germany, 2019; https://www.pedocs.de/volltexte/2015/10129/pdf/Huber_2014_Scholarship_of_Teaching_and_Learning.pdf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[6] 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Lemke 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S., Die Funktionskreise Respiration, Phonation, Artikulation –Auffälligkeiten bei Lehramtsstudierenden, Sprache -Stimme -Gehör, Germany,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vol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30, pp 24-28, 2006; </a:t>
            </a:r>
            <a:endParaRPr lang="de-DE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0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1440-35FF-4863-9D0E-7E1132E83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altLang="de-DE" b="1" dirty="0" smtClean="0">
                <a:latin typeface="Calibri" panose="020F0502020204030204" pitchFamily="34" charset="0"/>
              </a:rPr>
              <a:t>REFERENCES</a:t>
            </a:r>
            <a:endParaRPr lang="de-DE" altLang="de-DE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78C69-A758-4F67-B46E-4ECC8EDDC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46627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[7] 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I.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Jsselsteijn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, W. A., de Kort, Y. A. W., &amp;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Poels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, K. (2013). The Game Experience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Questionnaire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. Technische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Universiteit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Eindhoven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dirty="0" smtClean="0"/>
              <a:t>[8] </a:t>
            </a:r>
            <a:r>
              <a:rPr lang="en-US" sz="1800" u="sng" dirty="0">
                <a:hlinkClick r:id="rId2"/>
              </a:rPr>
              <a:t>https://www.mixamo.com/#/</a:t>
            </a:r>
            <a:r>
              <a:rPr lang="en-US" sz="1800" dirty="0"/>
              <a:t> </a:t>
            </a:r>
            <a:endParaRPr lang="de-DE" sz="1800" dirty="0"/>
          </a:p>
          <a:p>
            <a:pPr marL="0" indent="0">
              <a:buNone/>
            </a:pPr>
            <a:r>
              <a:rPr lang="en-US" sz="1800" dirty="0" smtClean="0"/>
              <a:t>[9]</a:t>
            </a:r>
            <a:r>
              <a:rPr lang="en-US" sz="1800" u="sng" dirty="0">
                <a:hlinkClick r:id="rId3"/>
              </a:rPr>
              <a:t> https://picovoice.ai/</a:t>
            </a:r>
            <a:endParaRPr lang="de-DE" sz="1800" dirty="0"/>
          </a:p>
          <a:p>
            <a:pPr marL="0" indent="0">
              <a:buNone/>
            </a:pPr>
            <a:r>
              <a:rPr lang="en-US" sz="1800" dirty="0" smtClean="0"/>
              <a:t>[10] </a:t>
            </a:r>
            <a:r>
              <a:rPr lang="en-US" sz="1800" u="sng" dirty="0" smtClean="0">
                <a:hlinkClick r:id="rId4"/>
              </a:rPr>
              <a:t>https</a:t>
            </a:r>
            <a:r>
              <a:rPr lang="en-US" sz="1800" u="sng" dirty="0">
                <a:hlinkClick r:id="rId4"/>
              </a:rPr>
              <a:t>://readyplayer.me/de/avatar</a:t>
            </a:r>
            <a:endParaRPr lang="de-DE" sz="1800" dirty="0"/>
          </a:p>
          <a:p>
            <a:pPr marL="0" indent="0">
              <a:buNone/>
            </a:pPr>
            <a:r>
              <a:rPr lang="en-US" sz="1800" dirty="0" smtClean="0"/>
              <a:t>[11] </a:t>
            </a:r>
            <a:r>
              <a:rPr lang="en-US" sz="1800" u="sng" dirty="0"/>
              <a:t>https://</a:t>
            </a:r>
            <a:r>
              <a:rPr lang="en-US" sz="1800" u="sng" dirty="0" smtClean="0"/>
              <a:t>unity.com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35193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1440-35FF-4863-9D0E-7E1132E83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de-DE" altLang="de-DE" b="1" dirty="0">
              <a:latin typeface="Calibri" panose="020F0502020204030204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de-DE" sz="4800" b="1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altLang="de-DE" sz="4800" b="1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altLang="de-DE" sz="4800" b="1" dirty="0" smtClean="0">
                <a:latin typeface="Calibri" panose="020F0502020204030204" pitchFamily="34" charset="0"/>
              </a:rPr>
              <a:t>Thank </a:t>
            </a:r>
            <a:r>
              <a:rPr lang="en-US" altLang="de-DE" sz="4800" b="1" dirty="0">
                <a:latin typeface="Calibri" panose="020F0502020204030204" pitchFamily="34" charset="0"/>
              </a:rPr>
              <a:t>you for your </a:t>
            </a:r>
            <a:r>
              <a:rPr lang="en-US" altLang="de-DE" sz="4800" b="1" dirty="0" smtClean="0">
                <a:latin typeface="Calibri" panose="020F0502020204030204" pitchFamily="34" charset="0"/>
              </a:rPr>
              <a:t>attention!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230100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1440-35FF-4863-9D0E-7E1132E83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78C69-A758-4F67-B46E-4ECC8EDDC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b="1" dirty="0" smtClean="0">
                <a:latin typeface="Calibri" panose="020F0502020204030204" pitchFamily="34" charset="0"/>
              </a:rPr>
              <a:t>VOICE </a:t>
            </a:r>
            <a:r>
              <a:rPr lang="en-US" b="1" dirty="0">
                <a:latin typeface="Calibri" panose="020F0502020204030204" pitchFamily="34" charset="0"/>
              </a:rPr>
              <a:t>TRAINING FOR STUDENT TEACHERS—UTILIZING </a:t>
            </a:r>
            <a:r>
              <a:rPr lang="en-US" b="1" dirty="0" smtClean="0">
                <a:latin typeface="Calibri" panose="020F0502020204030204" pitchFamily="34" charset="0"/>
              </a:rPr>
              <a:t>Virtual Reality (VR) </a:t>
            </a:r>
            <a:r>
              <a:rPr lang="en-US" b="1" dirty="0" smtClean="0">
                <a:latin typeface="Calibri" panose="020F0502020204030204" pitchFamily="34" charset="0"/>
              </a:rPr>
              <a:t>HEADSETS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de-DE" altLang="de-DE" b="1" dirty="0" smtClean="0">
                <a:latin typeface="Calibri" panose="020F0502020204030204" pitchFamily="34" charset="0"/>
              </a:rPr>
              <a:t>SOFTWARE SPECIFICATIONS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de-DE" altLang="de-DE" b="1" dirty="0" smtClean="0">
                <a:latin typeface="Calibri" panose="020F0502020204030204" pitchFamily="34" charset="0"/>
              </a:rPr>
              <a:t>PILOT </a:t>
            </a:r>
            <a:r>
              <a:rPr lang="de-DE" altLang="de-DE" b="1" dirty="0">
                <a:latin typeface="Calibri" panose="020F0502020204030204" pitchFamily="34" charset="0"/>
              </a:rPr>
              <a:t>STUDY </a:t>
            </a:r>
            <a:endParaRPr lang="de-DE" altLang="de-DE" b="1" dirty="0" smtClean="0">
              <a:latin typeface="Calibri" panose="020F0502020204030204" pitchFamily="34" charset="0"/>
            </a:endParaRP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  <a:p>
            <a:pPr marL="0" indent="0">
              <a:spcAft>
                <a:spcPts val="600"/>
              </a:spcAft>
              <a:buNone/>
            </a:pPr>
            <a:endParaRPr lang="de-DE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spcAft>
                <a:spcPts val="600"/>
              </a:spcAft>
              <a:buAutoNum type="arabicPeriod"/>
            </a:pPr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43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1440-35FF-4863-9D0E-7E1132E83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1. VOICE </a:t>
            </a:r>
            <a:r>
              <a:rPr lang="en-US" b="1" dirty="0">
                <a:latin typeface="Calibri" panose="020F0502020204030204" pitchFamily="34" charset="0"/>
              </a:rPr>
              <a:t>TRAINING FOR STUDENT TEACHERS—UTILIZING VR </a:t>
            </a:r>
            <a:r>
              <a:rPr lang="en-US" b="1" dirty="0" smtClean="0">
                <a:latin typeface="Calibri" panose="020F0502020204030204" pitchFamily="34" charset="0"/>
              </a:rPr>
              <a:t>HEADSETS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78C69-A758-4F67-B46E-4ECC8EDDC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Initial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situation and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reason for the project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Studies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show that teachers have a high speaking load and often have major voice problems as a result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[1] [2] [3] [4] 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[6]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Learning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42950" lvl="0" indent="-74295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Understanding the correlations of physiological phonetics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0" indent="-74295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Distinguishing and identifying features of healthy and impaired vocalization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0" indent="-74295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Differentiating and describing the functions and relationships between posture, breathing, voice and articulation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0" indent="-74295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Identifying characteristics of their own voice and applying economical and prophylactic exercises</a:t>
            </a:r>
          </a:p>
          <a:p>
            <a:pPr marL="742950" lvl="0" indent="-742950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Transferring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these exercises to classroom teaching situations using VR headsets</a:t>
            </a:r>
          </a:p>
          <a:p>
            <a:pPr marL="742950" lvl="0" indent="-74295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Using this training as preparation for real time classroom teaching situations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  <a:p>
            <a:pPr marL="685800" indent="-6858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5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1440-35FF-4863-9D0E-7E1132E83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b="1" dirty="0">
                <a:latin typeface="Calibri" panose="020F0502020204030204" pitchFamily="34" charset="0"/>
              </a:rPr>
              <a:t>2. SOFTWARE SPECIFICATIONS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78C69-A758-4F67-B46E-4ECC8EDDC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SIMPLE SOFTWARE 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DEVELOPMENT METHODS:</a:t>
            </a:r>
          </a:p>
          <a:p>
            <a:pPr marL="685800" indent="-6858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alt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Incremental</a:t>
            </a:r>
            <a:r>
              <a:rPr lang="de-DE" alt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/agil </a:t>
            </a:r>
            <a:r>
              <a:rPr lang="de-DE" alt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developement</a:t>
            </a:r>
            <a:r>
              <a:rPr lang="de-DE" alt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endParaRPr lang="de-DE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TOOLS: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Unity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/>
              <a:t>[11] </a:t>
            </a:r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Ready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Player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creating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avatars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/>
              <a:t>[</a:t>
            </a:r>
            <a:r>
              <a:rPr lang="en-US" dirty="0" smtClean="0"/>
              <a:t>10] </a:t>
            </a:r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Mixamo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combining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animations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avatars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/>
              <a:t>[8] </a:t>
            </a:r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Picovoice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tool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implementing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voice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recognizer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/>
              <a:t>[9] 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61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1440-35FF-4863-9D0E-7E1132E83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altLang="de-DE" b="1" dirty="0">
                <a:latin typeface="Calibri" panose="020F0502020204030204" pitchFamily="34" charset="0"/>
              </a:rPr>
              <a:t>2. SOFTWARE SPECIFICATIONS</a:t>
            </a:r>
          </a:p>
        </p:txBody>
      </p:sp>
      <p:pic>
        <p:nvPicPr>
          <p:cNvPr id="4" name="Inhaltsplatzhalter 3" descr="Ein Bild, das Tisch, Mobiliar, Stuhl, Im Haus enthält.&#10;&#10;Automatisch generierte Beschreibung">
            <a:extLst>
              <a:ext uri="{FF2B5EF4-FFF2-40B4-BE49-F238E27FC236}">
                <a16:creationId xmlns:a16="http://schemas.microsoft.com/office/drawing/2014/main" id="{0E24FADB-2B47-2865-32FF-CAEC17C05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r="15054" b="821"/>
          <a:stretch/>
        </p:blipFill>
        <p:spPr>
          <a:xfrm>
            <a:off x="2054942" y="1419408"/>
            <a:ext cx="7521677" cy="48057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733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1440-35FF-4863-9D0E-7E1132E83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altLang="de-DE" b="1" dirty="0">
                <a:latin typeface="Calibri" panose="020F0502020204030204" pitchFamily="34" charset="0"/>
              </a:rPr>
              <a:t>2. SOFTWARE SPECIFICATIONS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B530E46-12B4-CD41-D1DA-F5EF3E3BC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5234" y="1366223"/>
            <a:ext cx="9181532" cy="483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1440-35FF-4863-9D0E-7E1132E83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altLang="de-DE" b="1" dirty="0">
                <a:latin typeface="Calibri" panose="020F0502020204030204" pitchFamily="34" charset="0"/>
              </a:rPr>
              <a:t>2. SOFTWARE SPECIFICATIONS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DE4F67F5-6F59-3C81-8842-756C2FC0F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23" y="1366684"/>
            <a:ext cx="9191754" cy="484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0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1440-35FF-4863-9D0E-7E1132E83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altLang="de-DE" b="1" dirty="0" smtClean="0">
                <a:latin typeface="Calibri" panose="020F0502020204030204" pitchFamily="34" charset="0"/>
              </a:rPr>
              <a:t>2. SOFTWARE </a:t>
            </a:r>
            <a:r>
              <a:rPr lang="de-DE" altLang="de-DE" b="1" dirty="0">
                <a:latin typeface="Calibri" panose="020F0502020204030204" pitchFamily="34" charset="0"/>
              </a:rPr>
              <a:t>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78C69-A758-4F67-B46E-4ECC8EDDC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lvl="0" indent="-571500" algn="just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Virtual classroom featuring school children avatars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Activation buttons for avatars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Sound files and avatar movements triggered upon activation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Reusability of existing development environments and assets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Voice recognizer for deactivating the movements and stopping the sounds of the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avatars</a:t>
            </a:r>
          </a:p>
          <a:p>
            <a:pPr marL="571500" lvl="0" indent="-57150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Spatial Audio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Quick VR headset update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capabilities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70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1440-35FF-4863-9D0E-7E1132E83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altLang="de-DE" b="1" dirty="0" smtClean="0">
                <a:latin typeface="Calibri" panose="020F0502020204030204" pitchFamily="34" charset="0"/>
              </a:rPr>
              <a:t>3. PILOT STUDY - OVERVIEW</a:t>
            </a:r>
            <a:endParaRPr lang="de-DE" altLang="de-DE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78C69-A758-4F67-B46E-4ECC8EDDC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2000" dirty="0"/>
              <a:t>The pilot </a:t>
            </a:r>
            <a:r>
              <a:rPr lang="en-GB" sz="2000" dirty="0" smtClean="0"/>
              <a:t>study belongs </a:t>
            </a:r>
            <a:r>
              <a:rPr lang="en-GB" sz="2000" dirty="0"/>
              <a:t>to the Scholarship of Teaching and Learning (</a:t>
            </a:r>
            <a:r>
              <a:rPr lang="en-GB" sz="2000" dirty="0" err="1"/>
              <a:t>SotL</a:t>
            </a:r>
            <a:r>
              <a:rPr lang="en-GB" sz="2000" dirty="0"/>
              <a:t>) research area </a:t>
            </a:r>
            <a:r>
              <a:rPr lang="en-US" sz="2000" dirty="0" smtClean="0"/>
              <a:t>[5].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seminar was held for the first time in the summer semester of 2022 (three times since then).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Questionnaires were conducted on the participants' own voice perception and VR experience 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[6]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concept and the technology were continually adapted based on the experiences and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feedback.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research environment with consistent conditions could not be established in the pilot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run.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All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19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teachers predominantly rated the VR experience in the seminar as positive and associated little to no negative feelings with the VR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experience.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2000" dirty="0" smtClean="0"/>
              <a:t>First </a:t>
            </a:r>
            <a:r>
              <a:rPr lang="en-GB" sz="2000" dirty="0"/>
              <a:t>results indicate that the students improved their vocal quality and </a:t>
            </a:r>
            <a:r>
              <a:rPr lang="en-GB" sz="2000" dirty="0" smtClean="0"/>
              <a:t>found </a:t>
            </a:r>
            <a:r>
              <a:rPr lang="en-GB" sz="2000" dirty="0"/>
              <a:t>the VR experience to be positive.</a:t>
            </a:r>
            <a:endParaRPr lang="de-DE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68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ORDSCI Fonts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878</Words>
  <Application>Microsoft Office PowerPoint</Application>
  <PresentationFormat>Breitbild</PresentationFormat>
  <Paragraphs>73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Open Sans</vt:lpstr>
      <vt:lpstr>Tahoma</vt:lpstr>
      <vt:lpstr>Wingdings</vt:lpstr>
      <vt:lpstr>Office Theme</vt:lpstr>
      <vt:lpstr>VOICE TRAINING AS A KEY COMPETENCE FOR STUDENTS IN TEACHER TRAINING   BENEFITTING FROM A VIRTUAL REALITY CLASSROOM IN HIGHER EDUCATION</vt:lpstr>
      <vt:lpstr>AGENDA</vt:lpstr>
      <vt:lpstr>1. VOICE TRAINING FOR STUDENT TEACHERS—UTILIZING VR HEADSETS</vt:lpstr>
      <vt:lpstr>2. SOFTWARE SPECIFICATIONS</vt:lpstr>
      <vt:lpstr>2. SOFTWARE SPECIFICATIONS</vt:lpstr>
      <vt:lpstr>2. SOFTWARE SPECIFICATIONS</vt:lpstr>
      <vt:lpstr>2. SOFTWARE SPECIFICATIONS</vt:lpstr>
      <vt:lpstr>2. SOFTWARE SPECIFICATIONS</vt:lpstr>
      <vt:lpstr>3. PILOT STUDY - OVERVIEW</vt:lpstr>
      <vt:lpstr>3.1 Positive statements about the VR experience</vt:lpstr>
      <vt:lpstr>3.2 Negative/neutral statements about the VR experience</vt:lpstr>
      <vt:lpstr>4. CONCLUSION</vt:lpstr>
      <vt:lpstr>REFERENCES</vt:lpstr>
      <vt:lpstr>REFERENCES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Mehmed Kyuchukov</dc:creator>
  <cp:lastModifiedBy>Nespital, Ulrike</cp:lastModifiedBy>
  <cp:revision>31</cp:revision>
  <dcterms:created xsi:type="dcterms:W3CDTF">2022-03-06T13:24:11Z</dcterms:created>
  <dcterms:modified xsi:type="dcterms:W3CDTF">2023-10-05T08:47:42Z</dcterms:modified>
</cp:coreProperties>
</file>